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4"/>
  </p:notesMasterIdLst>
  <p:handoutMasterIdLst>
    <p:handoutMasterId r:id="rId25"/>
  </p:handoutMasterIdLst>
  <p:sldIdLst>
    <p:sldId id="256" r:id="rId4"/>
    <p:sldId id="306" r:id="rId5"/>
    <p:sldId id="319" r:id="rId6"/>
    <p:sldId id="304" r:id="rId7"/>
    <p:sldId id="265" r:id="rId8"/>
    <p:sldId id="308" r:id="rId9"/>
    <p:sldId id="307" r:id="rId10"/>
    <p:sldId id="309" r:id="rId11"/>
    <p:sldId id="322" r:id="rId12"/>
    <p:sldId id="337" r:id="rId13"/>
    <p:sldId id="336" r:id="rId14"/>
    <p:sldId id="338" r:id="rId15"/>
    <p:sldId id="334" r:id="rId16"/>
    <p:sldId id="339" r:id="rId17"/>
    <p:sldId id="340" r:id="rId18"/>
    <p:sldId id="342" r:id="rId19"/>
    <p:sldId id="341" r:id="rId20"/>
    <p:sldId id="343" r:id="rId21"/>
    <p:sldId id="345" r:id="rId22"/>
    <p:sldId id="314" r:id="rId2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F7F8"/>
    <a:srgbClr val="85D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67"/>
    <p:restoredTop sz="95946"/>
  </p:normalViewPr>
  <p:slideViewPr>
    <p:cSldViewPr>
      <p:cViewPr varScale="1">
        <p:scale>
          <a:sx n="154" d="100"/>
          <a:sy n="154" d="100"/>
        </p:scale>
        <p:origin x="456" y="18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3218E0-10C9-4E5A-8BB3-4A129298F1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D90203-01E8-4C09-BB7C-F88D8097B6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E62DD-1982-464D-9996-208FC0A12389}" type="datetimeFigureOut">
              <a:rPr lang="en-US" smtClean="0"/>
              <a:t>5/25/20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B18F54-0014-4460-A124-BC6578A0ED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5091B-1699-4136-A077-F00FB78013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04924F-9BD9-4C67-9B94-550936704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98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3FFD3F-F813-41BE-A8E6-6E41EA71DE46}" type="datetimeFigureOut">
              <a:rPr lang="zh-TW" altLang="en-US" smtClean="0"/>
              <a:t>2020/5/25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0E6563-A323-41DF-8C11-01D41A57DC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7127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E6563-A323-41DF-8C11-01D41A57DC6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538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E6563-A323-41DF-8C11-01D41A57DC6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637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E6563-A323-41DF-8C11-01D41A57DC6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4719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05210"/>
            <a:ext cx="9144000" cy="5227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279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47864" y="131536"/>
            <a:ext cx="5796136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24000" y="3465106"/>
            <a:ext cx="432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812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937417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968708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533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95621" y="230919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3166" y="3399271"/>
            <a:ext cx="3293944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795621" y="1815095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621504" y="1814524"/>
            <a:ext cx="1468228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78918" y="230919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589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D4A3CE-FDB8-4E23-A954-09739879EA81}"/>
              </a:ext>
            </a:extLst>
          </p:cNvPr>
          <p:cNvSpPr/>
          <p:nvPr userDrawn="1"/>
        </p:nvSpPr>
        <p:spPr>
          <a:xfrm>
            <a:off x="0" y="3507854"/>
            <a:ext cx="9144000" cy="16356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442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094" y="402453"/>
            <a:ext cx="9144000" cy="2688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560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D4A3CE-FDB8-4E23-A954-09739879EA81}"/>
              </a:ext>
            </a:extLst>
          </p:cNvPr>
          <p:cNvSpPr/>
          <p:nvPr userDrawn="1"/>
        </p:nvSpPr>
        <p:spPr>
          <a:xfrm>
            <a:off x="0" y="3507854"/>
            <a:ext cx="9144000" cy="16356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442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436096" y="402453"/>
            <a:ext cx="3714998" cy="2688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672" y="11203"/>
            <a:ext cx="8569402" cy="428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676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D4A3CE-FDB8-4E23-A954-09739879EA81}"/>
              </a:ext>
            </a:extLst>
          </p:cNvPr>
          <p:cNvSpPr/>
          <p:nvPr userDrawn="1"/>
        </p:nvSpPr>
        <p:spPr>
          <a:xfrm>
            <a:off x="0" y="3507854"/>
            <a:ext cx="9144000" cy="16356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442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61544" y="0"/>
            <a:ext cx="11467087" cy="522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2274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D4A3CE-FDB8-4E23-A954-09739879EA81}"/>
              </a:ext>
            </a:extLst>
          </p:cNvPr>
          <p:cNvSpPr/>
          <p:nvPr userDrawn="1"/>
        </p:nvSpPr>
        <p:spPr>
          <a:xfrm>
            <a:off x="0" y="3507854"/>
            <a:ext cx="9144000" cy="16356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442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094" y="438879"/>
            <a:ext cx="9144000" cy="2323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637241"/>
            <a:ext cx="6264696" cy="313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Fullppt\005-PNG이미지\노트북.png">
            <a:extLst>
              <a:ext uri="{FF2B5EF4-FFF2-40B4-BE49-F238E27FC236}">
                <a16:creationId xmlns:a16="http://schemas.microsoft.com/office/drawing/2014/main" id="{324F3D4F-15AF-7844-A5EC-FBBB4D8CA6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936" y="649558"/>
            <a:ext cx="6264696" cy="313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106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063627"/>
            <a:ext cx="9144000" cy="1095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68E6C699-2EDB-D646-9660-4A632E9A44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442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89490FFA-5B94-A94E-BB5F-AD3C00D4D3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94" y="438879"/>
            <a:ext cx="9144000" cy="2323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0089955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063627"/>
            <a:ext cx="9144000" cy="1095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68E6C699-2EDB-D646-9660-4A632E9A44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442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89490FFA-5B94-A94E-BB5F-AD3C00D4D3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94" y="438879"/>
            <a:ext cx="9144000" cy="2323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DE7F3A4-C2CA-F94A-B235-FB190492EB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68740" y="-409198"/>
            <a:ext cx="4757007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95E9349-9B1E-F64E-A17C-BEE0141C9F5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641768" y="1061822"/>
            <a:ext cx="4757007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5997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243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val 1"/>
          <p:cNvSpPr/>
          <p:nvPr userDrawn="1"/>
        </p:nvSpPr>
        <p:spPr>
          <a:xfrm>
            <a:off x="2699792" y="699542"/>
            <a:ext cx="3744416" cy="3744416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99644" y="2757294"/>
            <a:ext cx="374441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063627"/>
            <a:ext cx="9144000" cy="1095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22173" y="13065"/>
            <a:ext cx="4459694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 rot="16200000">
            <a:off x="2925964" y="545379"/>
            <a:ext cx="2571994" cy="4032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65540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2452" y="385775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063627"/>
            <a:ext cx="9144000" cy="1095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71456" y="-804370"/>
            <a:ext cx="6065184" cy="734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388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57713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39502"/>
            <a:ext cx="4248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915566"/>
            <a:ext cx="4248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7735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24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10445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995686"/>
            <a:ext cx="9144000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313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1" r:id="rId3"/>
    <p:sldLayoutId id="2147483660" r:id="rId4"/>
    <p:sldLayoutId id="2147483662" r:id="rId5"/>
    <p:sldLayoutId id="2147483655" r:id="rId6"/>
    <p:sldLayoutId id="2147483663" r:id="rId7"/>
    <p:sldLayoutId id="2147483664" r:id="rId8"/>
    <p:sldLayoutId id="2147483668" r:id="rId9"/>
    <p:sldLayoutId id="2147483665" r:id="rId10"/>
    <p:sldLayoutId id="2147483670" r:id="rId11"/>
    <p:sldLayoutId id="2147483678" r:id="rId12"/>
    <p:sldLayoutId id="2147483679" r:id="rId13"/>
    <p:sldLayoutId id="2147483675" r:id="rId14"/>
    <p:sldLayoutId id="2147483676" r:id="rId15"/>
    <p:sldLayoutId id="2147483677" r:id="rId16"/>
    <p:sldLayoutId id="2147483672" r:id="rId17"/>
    <p:sldLayoutId id="2147483673" r:id="rId18"/>
    <p:sldLayoutId id="2147483674" r:id="rId19"/>
    <p:sldLayoutId id="2147483656" r:id="rId20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7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13.75.55.240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" y="536715"/>
            <a:ext cx="9144296" cy="460678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228471"/>
            <a:ext cx="9144000" cy="1224137"/>
          </a:xfrm>
          <a:solidFill>
            <a:srgbClr val="E7F7F8">
              <a:alpha val="80000"/>
            </a:srgbClr>
          </a:solidFill>
        </p:spPr>
        <p:txBody>
          <a:bodyPr/>
          <a:lstStyle/>
          <a:p>
            <a:pPr lvl="0"/>
            <a:r>
              <a:rPr lang="en-US" altLang="ko-KR" dirty="0">
                <a:latin typeface="Century Gothic" panose="020B0502020202020204" pitchFamily="34" charset="0"/>
                <a:ea typeface="맑은 고딕" pitchFamily="50" charset="-127"/>
                <a:cs typeface="Cordia New" panose="020B0304020202020204" pitchFamily="34" charset="-34"/>
              </a:rPr>
              <a:t>Intelligent Energy Management System for Buildings</a:t>
            </a:r>
            <a:endParaRPr lang="en-US" altLang="ko-KR" dirty="0">
              <a:latin typeface="Century Gothic" panose="020B0502020202020204" pitchFamily="34" charset="0"/>
              <a:cs typeface="Cordia New" panose="020B0304020202020204" pitchFamily="34" charset="-34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-296" y="2444318"/>
            <a:ext cx="9144000" cy="881791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dirty="0"/>
              <a:t>Hong Kong Institute of Vocational Education</a:t>
            </a:r>
          </a:p>
          <a:p>
            <a:pPr>
              <a:spcBef>
                <a:spcPts val="0"/>
              </a:spcBef>
              <a:defRPr/>
            </a:pPr>
            <a:r>
              <a:rPr lang="en-US" altLang="zh-CN" dirty="0"/>
              <a:t>IT114105-2A</a:t>
            </a:r>
          </a:p>
          <a:p>
            <a:pPr>
              <a:spcBef>
                <a:spcPts val="0"/>
              </a:spcBef>
              <a:defRPr/>
            </a:pP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Year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endParaRPr lang="en-US" altLang="ko-K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5486"/>
            <a:ext cx="1115616" cy="462981"/>
          </a:xfrm>
          <a:prstGeom prst="rect">
            <a:avLst/>
          </a:prstGeom>
        </p:spPr>
      </p:pic>
      <p:pic>
        <p:nvPicPr>
          <p:cNvPr id="7" name="圖片 6" descr="一張含有 畫畫, 標誌 的圖片&#10;&#10;自動產生的描述">
            <a:extLst>
              <a:ext uri="{FF2B5EF4-FFF2-40B4-BE49-F238E27FC236}">
                <a16:creationId xmlns:a16="http://schemas.microsoft.com/office/drawing/2014/main" id="{1985392A-9AC2-E047-833C-9EC562203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991" y="3507854"/>
            <a:ext cx="2877425" cy="122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A419B81-A2E0-2640-A7E6-CB467BB92D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4421"/>
            <a:ext cx="9144000" cy="288032"/>
          </a:xfrm>
        </p:spPr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Real-time dashboard</a:t>
            </a:r>
          </a:p>
        </p:txBody>
      </p:sp>
      <p:pic>
        <p:nvPicPr>
          <p:cNvPr id="5" name="Picture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21685E-5992-6340-9B34-DBC300DD9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100664" y="705486"/>
            <a:ext cx="6582603" cy="3225267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CBC4D2-9E0E-8F4C-92AF-67B165F40013}"/>
              </a:ext>
            </a:extLst>
          </p:cNvPr>
          <p:cNvSpPr/>
          <p:nvPr/>
        </p:nvSpPr>
        <p:spPr>
          <a:xfrm>
            <a:off x="467543" y="4212771"/>
            <a:ext cx="47108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Teal time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I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ncluding power usage, sensors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A function to retrieve data reports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(power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usage)</a:t>
            </a:r>
            <a:endParaRPr lang="en-GB" sz="1400" b="1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: Rounded Corners 7">
            <a:extLst>
              <a:ext uri="{FF2B5EF4-FFF2-40B4-BE49-F238E27FC236}">
                <a16:creationId xmlns:a16="http://schemas.microsoft.com/office/drawing/2014/main" id="{418ADB72-36B3-6E46-B832-E27ECBA37AF2}"/>
              </a:ext>
            </a:extLst>
          </p:cNvPr>
          <p:cNvSpPr/>
          <p:nvPr/>
        </p:nvSpPr>
        <p:spPr>
          <a:xfrm>
            <a:off x="5251731" y="3202660"/>
            <a:ext cx="3864967" cy="1857740"/>
          </a:xfrm>
          <a:prstGeom prst="roundRect">
            <a:avLst>
              <a:gd name="adj" fmla="val 19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4EFA917-C742-5C48-880C-78E74EC2F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091" y="3311625"/>
            <a:ext cx="3718245" cy="1639810"/>
          </a:xfrm>
          <a:prstGeom prst="rect">
            <a:avLst/>
          </a:prstGeom>
        </p:spPr>
      </p:pic>
      <p:sp>
        <p:nvSpPr>
          <p:cNvPr id="9" name="文字版面配置區 2">
            <a:extLst>
              <a:ext uri="{FF2B5EF4-FFF2-40B4-BE49-F238E27FC236}">
                <a16:creationId xmlns:a16="http://schemas.microsoft.com/office/drawing/2014/main" id="{882035AF-C360-E241-A9A0-288AA3E7CD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94" y="438879"/>
            <a:ext cx="9144000" cy="232396"/>
          </a:xfrm>
        </p:spPr>
        <p:txBody>
          <a:bodyPr/>
          <a:lstStyle/>
          <a:p>
            <a:r>
              <a:rPr lang="en-GB" altLang="zh-HK" dirty="0"/>
              <a:t>Monitoring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usage</a:t>
            </a:r>
            <a:endParaRPr kumimoji="1" lang="zh-HK" altLang="en-US" dirty="0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8D6FB6E4-CED1-8B47-94EC-CBBC5FF59F19}"/>
              </a:ext>
            </a:extLst>
          </p:cNvPr>
          <p:cNvSpPr txBox="1"/>
          <p:nvPr/>
        </p:nvSpPr>
        <p:spPr>
          <a:xfrm>
            <a:off x="8748464" y="-3173"/>
            <a:ext cx="3183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10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480814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7">
            <a:extLst>
              <a:ext uri="{FF2B5EF4-FFF2-40B4-BE49-F238E27FC236}">
                <a16:creationId xmlns:a16="http://schemas.microsoft.com/office/drawing/2014/main" id="{0C7CA746-4D3A-5941-AD63-E7DA2ABFB94B}"/>
              </a:ext>
            </a:extLst>
          </p:cNvPr>
          <p:cNvSpPr/>
          <p:nvPr/>
        </p:nvSpPr>
        <p:spPr>
          <a:xfrm>
            <a:off x="5474172" y="1257730"/>
            <a:ext cx="3647281" cy="3916699"/>
          </a:xfrm>
          <a:prstGeom prst="roundRect">
            <a:avLst>
              <a:gd name="adj" fmla="val 19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字版面配置區 1">
            <a:extLst>
              <a:ext uri="{FF2B5EF4-FFF2-40B4-BE49-F238E27FC236}">
                <a16:creationId xmlns:a16="http://schemas.microsoft.com/office/drawing/2014/main" id="{E4CBB9EF-4C72-6F40-82C9-676CCCA3B2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4421"/>
            <a:ext cx="9144000" cy="288032"/>
          </a:xfrm>
        </p:spPr>
        <p:txBody>
          <a:bodyPr/>
          <a:lstStyle/>
          <a:p>
            <a:r>
              <a:rPr lang="en-GB" altLang="zh-HK" dirty="0">
                <a:latin typeface="Century Gothic" panose="020B0502020202020204" pitchFamily="34" charset="0"/>
              </a:rPr>
              <a:t>Sensors data monitoring</a:t>
            </a:r>
          </a:p>
        </p:txBody>
      </p:sp>
      <p:sp>
        <p:nvSpPr>
          <p:cNvPr id="13" name="文字版面配置區 2">
            <a:extLst>
              <a:ext uri="{FF2B5EF4-FFF2-40B4-BE49-F238E27FC236}">
                <a16:creationId xmlns:a16="http://schemas.microsoft.com/office/drawing/2014/main" id="{DC2D86D8-93DB-A943-B0EE-D31B0E3FE7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94" y="438879"/>
            <a:ext cx="9144000" cy="232396"/>
          </a:xfrm>
        </p:spPr>
        <p:txBody>
          <a:bodyPr/>
          <a:lstStyle/>
          <a:p>
            <a:r>
              <a:rPr lang="en-GB" altLang="zh-HK" dirty="0"/>
              <a:t>Monitoring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sensors</a:t>
            </a:r>
            <a:endParaRPr kumimoji="1" lang="zh-HK" altLang="en-US" dirty="0"/>
          </a:p>
        </p:txBody>
      </p:sp>
      <p:pic>
        <p:nvPicPr>
          <p:cNvPr id="14" name="圖片 13" descr="一張含有 螢幕擷取畫面, 監視器 的圖片&#10;&#10;自動產生的描述">
            <a:extLst>
              <a:ext uri="{FF2B5EF4-FFF2-40B4-BE49-F238E27FC236}">
                <a16:creationId xmlns:a16="http://schemas.microsoft.com/office/drawing/2014/main" id="{DA93D16F-127C-A940-9F06-9FF7AB4C5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" y="707701"/>
            <a:ext cx="5489625" cy="2744811"/>
          </a:xfrm>
          <a:prstGeom prst="rect">
            <a:avLst/>
          </a:prstGeom>
          <a:noFill/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F70B0D5-5B81-024E-8BBD-5F6044E1B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630" y="3302221"/>
            <a:ext cx="3508641" cy="172819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F351DAC-43EC-CA47-9A8D-2146A2606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302" y="1388033"/>
            <a:ext cx="3431298" cy="1770172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80810413-A10D-F74C-8490-AD0DA5E7AD9C}"/>
              </a:ext>
            </a:extLst>
          </p:cNvPr>
          <p:cNvSpPr txBox="1"/>
          <p:nvPr/>
        </p:nvSpPr>
        <p:spPr>
          <a:xfrm>
            <a:off x="539552" y="4299942"/>
            <a:ext cx="3874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HK" sz="1400" b="1" dirty="0">
                <a:latin typeface="Century Gothic" panose="020B0502020202020204" pitchFamily="34" charset="0"/>
              </a:rPr>
              <a:t>Like temperature, humidity and 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HK" sz="1400" b="1" dirty="0">
                <a:latin typeface="Century Gothic" panose="020B0502020202020204" pitchFamily="34" charset="0"/>
              </a:rPr>
              <a:t>Provide trend chart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AB385649-4FC6-7B45-83BF-DFE07B3923F8}"/>
              </a:ext>
            </a:extLst>
          </p:cNvPr>
          <p:cNvSpPr txBox="1"/>
          <p:nvPr/>
        </p:nvSpPr>
        <p:spPr>
          <a:xfrm>
            <a:off x="8748464" y="-3173"/>
            <a:ext cx="3183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11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872973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88818FB-20D4-C441-828A-F91D44E263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4421"/>
            <a:ext cx="9144000" cy="288032"/>
          </a:xfrm>
        </p:spPr>
        <p:txBody>
          <a:bodyPr/>
          <a:lstStyle/>
          <a:p>
            <a:r>
              <a:rPr lang="en-GB" altLang="zh-HK" dirty="0">
                <a:latin typeface="Century Gothic" panose="020B0502020202020204" pitchFamily="34" charset="0"/>
              </a:rPr>
              <a:t>Appliances control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3F52665-5FB6-484A-92DF-E4FEF76389E2}"/>
              </a:ext>
            </a:extLst>
          </p:cNvPr>
          <p:cNvSpPr/>
          <p:nvPr/>
        </p:nvSpPr>
        <p:spPr>
          <a:xfrm>
            <a:off x="492418" y="4190085"/>
            <a:ext cx="57606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Manually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control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the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Turn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on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/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Real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time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status</a:t>
            </a:r>
            <a:endParaRPr lang="en-GB" sz="1400" b="1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104CE3C-880E-5140-826B-BB729212C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0" y="542105"/>
            <a:ext cx="7063950" cy="3541813"/>
          </a:xfrm>
          <a:prstGeom prst="rect">
            <a:avLst/>
          </a:prstGeom>
        </p:spPr>
      </p:pic>
      <p:sp>
        <p:nvSpPr>
          <p:cNvPr id="7" name="Rectangle: Rounded Corners 7">
            <a:extLst>
              <a:ext uri="{FF2B5EF4-FFF2-40B4-BE49-F238E27FC236}">
                <a16:creationId xmlns:a16="http://schemas.microsoft.com/office/drawing/2014/main" id="{6A63DE8F-BCC8-6744-923E-0C382F717D92}"/>
              </a:ext>
            </a:extLst>
          </p:cNvPr>
          <p:cNvSpPr/>
          <p:nvPr/>
        </p:nvSpPr>
        <p:spPr>
          <a:xfrm>
            <a:off x="5557873" y="1347614"/>
            <a:ext cx="3563580" cy="3826815"/>
          </a:xfrm>
          <a:prstGeom prst="roundRect">
            <a:avLst>
              <a:gd name="adj" fmla="val 19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002F856-8451-E44A-A35F-1829032D4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1491630"/>
            <a:ext cx="3376612" cy="162871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8D7ACF5-6094-BF48-8CFC-BD330C22A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969" y="3264365"/>
            <a:ext cx="3376612" cy="1683609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0A302636-4162-DB41-8771-759C5021A15A}"/>
              </a:ext>
            </a:extLst>
          </p:cNvPr>
          <p:cNvSpPr txBox="1"/>
          <p:nvPr/>
        </p:nvSpPr>
        <p:spPr>
          <a:xfrm>
            <a:off x="8748464" y="-3173"/>
            <a:ext cx="3183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12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452448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197D786-4E7A-C84B-9EC5-41934469F4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8" y="34642"/>
            <a:ext cx="9144000" cy="288032"/>
          </a:xfrm>
        </p:spPr>
        <p:txBody>
          <a:bodyPr/>
          <a:lstStyle/>
          <a:p>
            <a:r>
              <a:rPr lang="en-GB" altLang="zh-HK" dirty="0">
                <a:latin typeface="Century Gothic" panose="020B0502020202020204" pitchFamily="34" charset="0"/>
              </a:rPr>
              <a:t>Room management</a:t>
            </a:r>
            <a:r>
              <a:rPr lang="zh-CN" altLang="en-US" dirty="0">
                <a:latin typeface="Century Gothic" panose="020B0502020202020204" pitchFamily="34" charset="0"/>
              </a:rPr>
              <a:t> </a:t>
            </a:r>
            <a:r>
              <a:rPr lang="en-US" altLang="zh-CN" dirty="0">
                <a:latin typeface="Century Gothic" panose="020B0502020202020204" pitchFamily="34" charset="0"/>
              </a:rPr>
              <a:t>&amp;</a:t>
            </a:r>
            <a:r>
              <a:rPr lang="zh-CN" altLang="en-US" dirty="0">
                <a:latin typeface="Century Gothic" panose="020B0502020202020204" pitchFamily="34" charset="0"/>
              </a:rPr>
              <a:t> </a:t>
            </a:r>
            <a:r>
              <a:rPr lang="en-US" altLang="zh-CN" dirty="0">
                <a:latin typeface="Century Gothic" panose="020B0502020202020204" pitchFamily="34" charset="0"/>
              </a:rPr>
              <a:t>Real</a:t>
            </a:r>
            <a:r>
              <a:rPr lang="zh-CN" altLang="en-US" dirty="0">
                <a:latin typeface="Century Gothic" panose="020B0502020202020204" pitchFamily="34" charset="0"/>
              </a:rPr>
              <a:t> </a:t>
            </a:r>
            <a:r>
              <a:rPr lang="en-US" altLang="zh-CN" dirty="0">
                <a:latin typeface="Century Gothic" panose="020B0502020202020204" pitchFamily="34" charset="0"/>
              </a:rPr>
              <a:t>time</a:t>
            </a:r>
            <a:r>
              <a:rPr lang="zh-CN" altLang="en-US" dirty="0">
                <a:latin typeface="Century Gothic" panose="020B0502020202020204" pitchFamily="34" charset="0"/>
              </a:rPr>
              <a:t> </a:t>
            </a:r>
            <a:r>
              <a:rPr lang="en-US" altLang="zh-CN" dirty="0">
                <a:latin typeface="Century Gothic" panose="020B0502020202020204" pitchFamily="34" charset="0"/>
              </a:rPr>
              <a:t>monitor</a:t>
            </a:r>
            <a:endParaRPr lang="en-GB" altLang="zh-HK" dirty="0">
              <a:latin typeface="Century Gothic" panose="020B0502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CCBF59B-430C-D343-BD89-9DF8C37FC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498"/>
            <a:ext cx="5501344" cy="2785344"/>
          </a:xfrm>
          <a:prstGeom prst="rect">
            <a:avLst/>
          </a:prstGeom>
        </p:spPr>
      </p:pic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F7FFCA72-9E19-4D4F-B003-F32FA8E1A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34" y="575268"/>
            <a:ext cx="3616163" cy="1780458"/>
          </a:xfrm>
          <a:prstGeom prst="rect">
            <a:avLst/>
          </a:prstGeom>
        </p:spPr>
      </p:pic>
      <p:sp>
        <p:nvSpPr>
          <p:cNvPr id="8" name="Arrow: Right 6">
            <a:extLst>
              <a:ext uri="{FF2B5EF4-FFF2-40B4-BE49-F238E27FC236}">
                <a16:creationId xmlns:a16="http://schemas.microsoft.com/office/drawing/2014/main" id="{C701DA16-4840-864E-B014-FB958DF9AD8D}"/>
              </a:ext>
            </a:extLst>
          </p:cNvPr>
          <p:cNvSpPr/>
          <p:nvPr/>
        </p:nvSpPr>
        <p:spPr>
          <a:xfrm rot="9419128">
            <a:off x="4339767" y="1669860"/>
            <a:ext cx="1206628" cy="178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0B49DB-4B8C-DE43-84D4-6941CDB0D2E8}"/>
              </a:ext>
            </a:extLst>
          </p:cNvPr>
          <p:cNvSpPr txBox="1"/>
          <p:nvPr/>
        </p:nvSpPr>
        <p:spPr>
          <a:xfrm>
            <a:off x="580629" y="4196231"/>
            <a:ext cx="44904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b="1" dirty="0">
                <a:latin typeface="Century Gothic" panose="020B0502020202020204" pitchFamily="34" charset="0"/>
              </a:rPr>
              <a:t>Real</a:t>
            </a:r>
            <a:r>
              <a:rPr kumimoji="1" lang="zh-CN" altLang="en-US" sz="1400" b="1" dirty="0">
                <a:latin typeface="Century Gothic" panose="020B0502020202020204" pitchFamily="34" charset="0"/>
              </a:rPr>
              <a:t> </a:t>
            </a:r>
            <a:r>
              <a:rPr kumimoji="1" lang="en-US" altLang="zh-CN" sz="1400" b="1" dirty="0">
                <a:latin typeface="Century Gothic" panose="020B0502020202020204" pitchFamily="34" charset="0"/>
              </a:rPr>
              <a:t>time</a:t>
            </a:r>
            <a:r>
              <a:rPr kumimoji="1" lang="zh-CN" altLang="en-US" sz="1400" b="1" dirty="0">
                <a:latin typeface="Century Gothic" panose="020B0502020202020204" pitchFamily="34" charset="0"/>
              </a:rPr>
              <a:t> </a:t>
            </a:r>
            <a:endParaRPr kumimoji="1" lang="en-US" altLang="zh-CN" sz="1400" b="1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b="1" dirty="0">
                <a:latin typeface="Century Gothic" panose="020B0502020202020204" pitchFamily="34" charset="0"/>
              </a:rPr>
              <a:t>Sensors</a:t>
            </a:r>
            <a:r>
              <a:rPr kumimoji="1" lang="zh-CN" altLang="en-US" sz="1400" b="1" dirty="0">
                <a:latin typeface="Century Gothic" panose="020B0502020202020204" pitchFamily="34" charset="0"/>
              </a:rPr>
              <a:t> </a:t>
            </a:r>
            <a:r>
              <a:rPr kumimoji="1" lang="en-US" altLang="zh-CN" sz="1400" b="1" dirty="0">
                <a:latin typeface="Century Gothic" panose="020B0502020202020204" pitchFamily="34" charset="0"/>
              </a:rPr>
              <a:t>and</a:t>
            </a:r>
            <a:r>
              <a:rPr kumimoji="1" lang="zh-CN" altLang="en-US" sz="1400" b="1" dirty="0">
                <a:latin typeface="Century Gothic" panose="020B0502020202020204" pitchFamily="34" charset="0"/>
              </a:rPr>
              <a:t> </a:t>
            </a:r>
            <a:r>
              <a:rPr kumimoji="1" lang="en-US" altLang="zh-CN" sz="1400" b="1" dirty="0">
                <a:latin typeface="Century Gothic" panose="020B0502020202020204" pitchFamily="34" charset="0"/>
              </a:rPr>
              <a:t>temperature,</a:t>
            </a:r>
            <a:r>
              <a:rPr kumimoji="1" lang="zh-CN" altLang="en-US" sz="1400" b="1" dirty="0">
                <a:latin typeface="Century Gothic" panose="020B0502020202020204" pitchFamily="34" charset="0"/>
              </a:rPr>
              <a:t> </a:t>
            </a:r>
            <a:r>
              <a:rPr kumimoji="1" lang="en-US" altLang="zh-CN" sz="1400" b="1" dirty="0">
                <a:latin typeface="Century Gothic" panose="020B0502020202020204" pitchFamily="34" charset="0"/>
              </a:rPr>
              <a:t>humidity,</a:t>
            </a:r>
            <a:r>
              <a:rPr kumimoji="1" lang="zh-CN" altLang="en-US" sz="1400" b="1" dirty="0">
                <a:latin typeface="Century Gothic" panose="020B0502020202020204" pitchFamily="34" charset="0"/>
              </a:rPr>
              <a:t> </a:t>
            </a:r>
            <a:r>
              <a:rPr kumimoji="1" lang="en-US" altLang="zh-CN" sz="1400" b="1" dirty="0">
                <a:latin typeface="Century Gothic" panose="020B0502020202020204" pitchFamily="34" charset="0"/>
              </a:rPr>
              <a:t>luminosity.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b="1" dirty="0">
                <a:latin typeface="Century Gothic" panose="020B0502020202020204" pitchFamily="34" charset="0"/>
              </a:rPr>
              <a:t>Heat</a:t>
            </a:r>
            <a:r>
              <a:rPr kumimoji="1" lang="zh-CN" altLang="en-US" sz="1400" b="1" dirty="0">
                <a:latin typeface="Century Gothic" panose="020B0502020202020204" pitchFamily="34" charset="0"/>
              </a:rPr>
              <a:t> </a:t>
            </a:r>
            <a:r>
              <a:rPr kumimoji="1" lang="en-US" altLang="zh-CN" sz="1400" b="1" dirty="0">
                <a:latin typeface="Century Gothic" panose="020B0502020202020204" pitchFamily="34" charset="0"/>
              </a:rPr>
              <a:t>index,</a:t>
            </a:r>
            <a:r>
              <a:rPr kumimoji="1" lang="zh-CN" altLang="en-US" sz="1400" b="1" dirty="0">
                <a:latin typeface="Century Gothic" panose="020B0502020202020204" pitchFamily="34" charset="0"/>
              </a:rPr>
              <a:t> </a:t>
            </a:r>
            <a:r>
              <a:rPr kumimoji="1" lang="en-US" altLang="zh-CN" sz="1400" b="1" dirty="0">
                <a:latin typeface="Century Gothic" panose="020B0502020202020204" pitchFamily="34" charset="0"/>
              </a:rPr>
              <a:t>Apparent</a:t>
            </a:r>
            <a:r>
              <a:rPr kumimoji="1" lang="zh-CN" altLang="en-US" sz="1400" b="1" dirty="0">
                <a:latin typeface="Century Gothic" panose="020B0502020202020204" pitchFamily="34" charset="0"/>
              </a:rPr>
              <a:t> </a:t>
            </a:r>
            <a:r>
              <a:rPr kumimoji="1" lang="en-US" altLang="zh-CN" sz="1400" b="1" dirty="0">
                <a:latin typeface="Century Gothic" panose="020B0502020202020204" pitchFamily="34" charset="0"/>
              </a:rPr>
              <a:t>temperature.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b="1" dirty="0">
                <a:latin typeface="Century Gothic" panose="020B0502020202020204" pitchFamily="34" charset="0"/>
              </a:rPr>
              <a:t>Thermal</a:t>
            </a:r>
            <a:r>
              <a:rPr kumimoji="1" lang="zh-CN" altLang="en-US" sz="1400" b="1" dirty="0">
                <a:latin typeface="Century Gothic" panose="020B0502020202020204" pitchFamily="34" charset="0"/>
              </a:rPr>
              <a:t> </a:t>
            </a:r>
            <a:r>
              <a:rPr kumimoji="1" lang="en-US" altLang="zh-CN" sz="1400" b="1" dirty="0">
                <a:latin typeface="Century Gothic" panose="020B0502020202020204" pitchFamily="34" charset="0"/>
              </a:rPr>
              <a:t>imaging</a:t>
            </a:r>
            <a:endParaRPr kumimoji="1" lang="zh-HK" altLang="en-US" sz="1400" b="1" dirty="0">
              <a:latin typeface="Century Gothic" panose="020B0502020202020204" pitchFamily="34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DEBE029-0F63-D747-9759-2336CBD98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343" y="2405136"/>
            <a:ext cx="4674296" cy="27572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6C9A8BB-A2EF-0C47-8BF4-33AF41993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3038305"/>
            <a:ext cx="4543656" cy="1188140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8D0CD1D5-6899-9D43-8548-AB4F77021B6E}"/>
              </a:ext>
            </a:extLst>
          </p:cNvPr>
          <p:cNvSpPr txBox="1"/>
          <p:nvPr/>
        </p:nvSpPr>
        <p:spPr>
          <a:xfrm>
            <a:off x="8748464" y="-3173"/>
            <a:ext cx="3183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13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597133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6B321669-7A20-8545-9B40-BA826B88C0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zh-HK" dirty="0">
                <a:latin typeface="Century Gothic" panose="020B0502020202020204" pitchFamily="34" charset="0"/>
              </a:rPr>
              <a:t>Real-time </a:t>
            </a:r>
            <a:r>
              <a:rPr lang="en-US" altLang="zh-CN" dirty="0">
                <a:latin typeface="Century Gothic" panose="020B0502020202020204" pitchFamily="34" charset="0"/>
              </a:rPr>
              <a:t>Indoor</a:t>
            </a:r>
            <a:r>
              <a:rPr lang="zh-CN" altLang="en-US" dirty="0">
                <a:latin typeface="Century Gothic" panose="020B0502020202020204" pitchFamily="34" charset="0"/>
              </a:rPr>
              <a:t> </a:t>
            </a:r>
            <a:r>
              <a:rPr lang="en-US" altLang="zh-CN" dirty="0">
                <a:latin typeface="Century Gothic" panose="020B0502020202020204" pitchFamily="34" charset="0"/>
              </a:rPr>
              <a:t>&amp;</a:t>
            </a:r>
            <a:r>
              <a:rPr lang="zh-CN" altLang="en-US" dirty="0">
                <a:latin typeface="Century Gothic" panose="020B0502020202020204" pitchFamily="34" charset="0"/>
              </a:rPr>
              <a:t> </a:t>
            </a:r>
            <a:r>
              <a:rPr lang="en-US" altLang="zh-CN" dirty="0">
                <a:latin typeface="Century Gothic" panose="020B0502020202020204" pitchFamily="34" charset="0"/>
              </a:rPr>
              <a:t>outdoor</a:t>
            </a:r>
            <a:r>
              <a:rPr lang="zh-CN" altLang="en-US" dirty="0">
                <a:latin typeface="Century Gothic" panose="020B0502020202020204" pitchFamily="34" charset="0"/>
              </a:rPr>
              <a:t> </a:t>
            </a:r>
            <a:r>
              <a:rPr lang="en-GB" altLang="zh-CN" dirty="0">
                <a:latin typeface="Century Gothic" panose="020B0502020202020204" pitchFamily="34" charset="0"/>
              </a:rPr>
              <a:t>e</a:t>
            </a:r>
            <a:r>
              <a:rPr lang="en-GB" altLang="zh-HK" dirty="0">
                <a:latin typeface="Century Gothic" panose="020B0502020202020204" pitchFamily="34" charset="0"/>
              </a:rPr>
              <a:t>nvironmental data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380CD0-7DA1-AC4E-B149-DD7D1686B1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altLang="zh-HK" dirty="0"/>
              <a:t>Data supporting control indoor environment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0318FD-74CC-244A-A5FB-D1454A1A3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" y="730963"/>
            <a:ext cx="9144000" cy="6935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6ED204A-7DB6-C949-9907-F5CB3390D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4468"/>
            <a:ext cx="3908638" cy="150732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AB640E3-6577-E64E-BA4F-C711FF734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503" y="1966185"/>
            <a:ext cx="4427984" cy="1931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E99712-C4F6-174D-B887-989D7D67DC56}"/>
              </a:ext>
            </a:extLst>
          </p:cNvPr>
          <p:cNvSpPr txBox="1"/>
          <p:nvPr/>
        </p:nvSpPr>
        <p:spPr>
          <a:xfrm>
            <a:off x="1228190" y="4227934"/>
            <a:ext cx="7486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Century Gothic" panose="020B0502020202020204" pitchFamily="34" charset="0"/>
              </a:rPr>
              <a:t>Indoor and outdoor temperature different affects heath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Century Gothic" panose="020B0502020202020204" pitchFamily="34" charset="0"/>
              </a:rPr>
              <a:t>Provide regional weather information for tuning the indoor environment condition (Data from </a:t>
            </a:r>
            <a:r>
              <a:rPr lang="en-GB" sz="1400" b="1" dirty="0" err="1">
                <a:latin typeface="Century Gothic" panose="020B0502020202020204" pitchFamily="34" charset="0"/>
              </a:rPr>
              <a:t>OpenWeatherMap</a:t>
            </a:r>
            <a:r>
              <a:rPr lang="en-GB" sz="1400" b="1" dirty="0"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FFD38589-A805-F445-830E-8509D2BE3F0F}"/>
              </a:ext>
            </a:extLst>
          </p:cNvPr>
          <p:cNvSpPr txBox="1"/>
          <p:nvPr/>
        </p:nvSpPr>
        <p:spPr>
          <a:xfrm>
            <a:off x="8748464" y="-3173"/>
            <a:ext cx="3183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14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74100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FDE9C2E-0F72-2D4D-914C-2B0714BCA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room</a:t>
            </a:r>
            <a:r>
              <a:rPr kumimoji="1" lang="zh-CN" altLang="en-US" dirty="0"/>
              <a:t> </a:t>
            </a:r>
            <a:r>
              <a:rPr kumimoji="1" lang="en-US" altLang="zh-CN" dirty="0"/>
              <a:t>AC</a:t>
            </a:r>
            <a:endParaRPr kumimoji="1" lang="zh-HK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C4E867-B1D3-D449-9ACB-E7720C232C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HK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5287DC1-CB2E-5549-9CD2-5AD899CBF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" y="671275"/>
            <a:ext cx="6660232" cy="3363041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6979F628-1D38-154F-9A03-437B12C3A036}"/>
              </a:ext>
            </a:extLst>
          </p:cNvPr>
          <p:cNvSpPr txBox="1"/>
          <p:nvPr/>
        </p:nvSpPr>
        <p:spPr>
          <a:xfrm>
            <a:off x="1259632" y="4210615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A scheduled time-slot imported from the other system and show up in our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The</a:t>
            </a:r>
            <a:r>
              <a:rPr lang="zh-CN" altLang="en-US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system</a:t>
            </a:r>
            <a:r>
              <a:rPr lang="zh-CN" altLang="en-US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will</a:t>
            </a:r>
            <a:r>
              <a:rPr lang="zh-CN" altLang="en-US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on</a:t>
            </a:r>
            <a:r>
              <a:rPr lang="zh-CN" altLang="en-US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schedule</a:t>
            </a:r>
            <a:r>
              <a:rPr lang="zh-CN" altLang="en-US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to</a:t>
            </a:r>
            <a:r>
              <a:rPr lang="zh-CN" altLang="en-US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warm-up</a:t>
            </a:r>
            <a:r>
              <a:rPr lang="zh-CN" altLang="en-US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the</a:t>
            </a:r>
            <a:r>
              <a:rPr lang="zh-CN" altLang="en-US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AC</a:t>
            </a:r>
            <a:endParaRPr lang="en-GB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2B2D092-BE96-8044-B2EA-536AA87DE219}"/>
              </a:ext>
            </a:extLst>
          </p:cNvPr>
          <p:cNvSpPr txBox="1"/>
          <p:nvPr/>
        </p:nvSpPr>
        <p:spPr>
          <a:xfrm>
            <a:off x="8748464" y="-3173"/>
            <a:ext cx="3183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15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176504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ED64E3D-D3DA-C943-A4F2-85BB00A0C9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latin typeface="Century Gothic" panose="020B0502020202020204" pitchFamily="34" charset="0"/>
              </a:rPr>
              <a:t>User</a:t>
            </a:r>
            <a:r>
              <a:rPr kumimoji="1" lang="zh-CN" altLang="en-US" dirty="0">
                <a:latin typeface="Century Gothic" panose="020B0502020202020204" pitchFamily="34" charset="0"/>
              </a:rPr>
              <a:t> </a:t>
            </a:r>
            <a:r>
              <a:rPr kumimoji="1" lang="en-US" altLang="zh-CN" dirty="0">
                <a:latin typeface="Century Gothic" panose="020B0502020202020204" pitchFamily="34" charset="0"/>
              </a:rPr>
              <a:t>Managements</a:t>
            </a:r>
            <a:endParaRPr kumimoji="1" lang="zh-HK" altLang="en-US" dirty="0">
              <a:latin typeface="Century Gothic" panose="020B0502020202020204" pitchFamily="34" charset="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94FCCC-C044-6746-B9B5-0A5E4653D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b="1" dirty="0">
                <a:latin typeface="Century Gothic" panose="020B0502020202020204" pitchFamily="34" charset="0"/>
              </a:rPr>
              <a:t>Check,</a:t>
            </a:r>
            <a:r>
              <a:rPr kumimoji="1" lang="zh-CN" altLang="en-US" b="1" dirty="0">
                <a:latin typeface="Century Gothic" panose="020B0502020202020204" pitchFamily="34" charset="0"/>
              </a:rPr>
              <a:t> </a:t>
            </a:r>
            <a:r>
              <a:rPr kumimoji="1" lang="en-US" altLang="zh-CN" b="1" dirty="0">
                <a:latin typeface="Century Gothic" panose="020B0502020202020204" pitchFamily="34" charset="0"/>
              </a:rPr>
              <a:t>Edit,</a:t>
            </a:r>
            <a:r>
              <a:rPr kumimoji="1" lang="zh-CN" altLang="en-US" b="1" dirty="0">
                <a:latin typeface="Century Gothic" panose="020B0502020202020204" pitchFamily="34" charset="0"/>
              </a:rPr>
              <a:t> </a:t>
            </a:r>
            <a:r>
              <a:rPr kumimoji="1" lang="en-US" altLang="zh-CN" b="1" dirty="0">
                <a:latin typeface="Century Gothic" panose="020B0502020202020204" pitchFamily="34" charset="0"/>
              </a:rPr>
              <a:t>Add,</a:t>
            </a:r>
            <a:r>
              <a:rPr kumimoji="1" lang="zh-CN" altLang="en-US" b="1" dirty="0">
                <a:latin typeface="Century Gothic" panose="020B0502020202020204" pitchFamily="34" charset="0"/>
              </a:rPr>
              <a:t> </a:t>
            </a:r>
            <a:r>
              <a:rPr kumimoji="1" lang="en-US" altLang="zh-CN" b="1" dirty="0">
                <a:latin typeface="Century Gothic" panose="020B0502020202020204" pitchFamily="34" charset="0"/>
              </a:rPr>
              <a:t>Delete</a:t>
            </a:r>
            <a:endParaRPr kumimoji="1" lang="zh-HK" altLang="en-US" b="1" dirty="0">
              <a:latin typeface="Century Gothic" panose="020B0502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F939ED-4006-1E44-AC45-FCA4431C5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95" y="657459"/>
            <a:ext cx="7140951" cy="3570476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D1DFA13F-18DB-B542-A7D7-CBD6728A0406}"/>
              </a:ext>
            </a:extLst>
          </p:cNvPr>
          <p:cNvSpPr txBox="1"/>
          <p:nvPr/>
        </p:nvSpPr>
        <p:spPr>
          <a:xfrm>
            <a:off x="736578" y="4335289"/>
            <a:ext cx="7272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Century Gothic" panose="020B0502020202020204" pitchFamily="34" charset="0"/>
              </a:rPr>
              <a:t>Create,</a:t>
            </a:r>
            <a:r>
              <a:rPr lang="zh-CN" altLang="en-US" sz="1400" b="1" dirty="0">
                <a:latin typeface="Century Gothic" panose="020B0502020202020204" pitchFamily="34" charset="0"/>
              </a:rPr>
              <a:t> </a:t>
            </a:r>
            <a:r>
              <a:rPr lang="en-US" altLang="zh-CN" sz="1400" b="1" dirty="0">
                <a:latin typeface="Century Gothic" panose="020B0502020202020204" pitchFamily="34" charset="0"/>
              </a:rPr>
              <a:t>edit,</a:t>
            </a:r>
            <a:r>
              <a:rPr lang="zh-CN" altLang="en-US" sz="1400" b="1" dirty="0">
                <a:latin typeface="Century Gothic" panose="020B0502020202020204" pitchFamily="34" charset="0"/>
              </a:rPr>
              <a:t> </a:t>
            </a:r>
            <a:r>
              <a:rPr lang="en-US" altLang="zh-CN" sz="1400" b="1" dirty="0">
                <a:latin typeface="Century Gothic" panose="020B0502020202020204" pitchFamily="34" charset="0"/>
              </a:rPr>
              <a:t>delete</a:t>
            </a:r>
            <a:r>
              <a:rPr lang="zh-CN" altLang="en-US" sz="1400" b="1" dirty="0">
                <a:latin typeface="Century Gothic" panose="020B0502020202020204" pitchFamily="34" charset="0"/>
              </a:rPr>
              <a:t> </a:t>
            </a:r>
            <a:r>
              <a:rPr lang="en-US" altLang="zh-CN" sz="1400" b="1" dirty="0">
                <a:latin typeface="Century Gothic" panose="020B0502020202020204" pitchFamily="34" charset="0"/>
              </a:rPr>
              <a:t>users.</a:t>
            </a:r>
            <a:endParaRPr lang="en-GB" sz="1400" b="1" dirty="0">
              <a:latin typeface="Century Gothic" panose="020B0502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8A152F6-0DF4-A341-A25F-4A0F1F3AA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919" y="3093868"/>
            <a:ext cx="3275856" cy="1633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4A66D4-1877-E240-9667-D96A3A64D9D0}"/>
              </a:ext>
            </a:extLst>
          </p:cNvPr>
          <p:cNvSpPr txBox="1"/>
          <p:nvPr/>
        </p:nvSpPr>
        <p:spPr>
          <a:xfrm>
            <a:off x="8748464" y="-3173"/>
            <a:ext cx="3183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16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83162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ED64E3D-D3DA-C943-A4F2-85BB00A0C9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HK" dirty="0">
                <a:latin typeface="Century Gothic" panose="020B0502020202020204" pitchFamily="34" charset="0"/>
              </a:rPr>
              <a:t>Personal Usage Plan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94FCCC-C044-6746-B9B5-0A5E4653D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Check,</a:t>
            </a:r>
            <a:r>
              <a:rPr kumimoji="1" lang="zh-CN" altLang="en-US" dirty="0"/>
              <a:t> </a:t>
            </a:r>
            <a:r>
              <a:rPr kumimoji="1" lang="en-US" altLang="zh-CN" dirty="0"/>
              <a:t>Edit,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Add,</a:t>
            </a:r>
            <a:r>
              <a:rPr kumimoji="1" lang="zh-CN" altLang="en-US" dirty="0"/>
              <a:t> </a:t>
            </a:r>
            <a:r>
              <a:rPr kumimoji="1" lang="en-US" altLang="zh-CN" dirty="0"/>
              <a:t>Delete</a:t>
            </a:r>
            <a:endParaRPr kumimoji="1" lang="zh-HK" alt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D1DFA13F-18DB-B542-A7D7-CBD6728A0406}"/>
              </a:ext>
            </a:extLst>
          </p:cNvPr>
          <p:cNvSpPr txBox="1"/>
          <p:nvPr/>
        </p:nvSpPr>
        <p:spPr>
          <a:xfrm>
            <a:off x="1126461" y="4290415"/>
            <a:ext cx="72728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Century Gothic" panose="020B0502020202020204" pitchFamily="34" charset="0"/>
              </a:rPr>
              <a:t>The</a:t>
            </a:r>
            <a:r>
              <a:rPr lang="zh-CN" altLang="en-US" sz="1400" b="1" dirty="0">
                <a:latin typeface="Century Gothic" panose="020B0502020202020204" pitchFamily="34" charset="0"/>
              </a:rPr>
              <a:t> </a:t>
            </a:r>
            <a:r>
              <a:rPr lang="en-US" altLang="zh-CN" sz="1400" b="1" dirty="0">
                <a:latin typeface="Century Gothic" panose="020B0502020202020204" pitchFamily="34" charset="0"/>
              </a:rPr>
              <a:t>usage</a:t>
            </a:r>
            <a:r>
              <a:rPr lang="zh-CN" altLang="en-US" sz="1400" b="1" dirty="0">
                <a:latin typeface="Century Gothic" panose="020B0502020202020204" pitchFamily="34" charset="0"/>
              </a:rPr>
              <a:t> </a:t>
            </a:r>
            <a:r>
              <a:rPr lang="en-US" altLang="zh-CN" sz="1400" b="1" dirty="0">
                <a:latin typeface="Century Gothic" panose="020B0502020202020204" pitchFamily="34" charset="0"/>
              </a:rPr>
              <a:t>plan</a:t>
            </a:r>
            <a:r>
              <a:rPr lang="zh-CN" altLang="en-US" sz="1400" b="1" dirty="0">
                <a:latin typeface="Century Gothic" panose="020B0502020202020204" pitchFamily="34" charset="0"/>
              </a:rPr>
              <a:t> </a:t>
            </a:r>
            <a:r>
              <a:rPr lang="en-US" altLang="zh-CN" sz="1400" b="1" dirty="0">
                <a:latin typeface="Century Gothic" panose="020B0502020202020204" pitchFamily="34" charset="0"/>
              </a:rPr>
              <a:t>can</a:t>
            </a:r>
            <a:r>
              <a:rPr lang="zh-CN" altLang="en-US" sz="1400" b="1" dirty="0">
                <a:latin typeface="Century Gothic" panose="020B0502020202020204" pitchFamily="34" charset="0"/>
              </a:rPr>
              <a:t> </a:t>
            </a:r>
            <a:r>
              <a:rPr lang="en-US" altLang="zh-CN" sz="1400" b="1" dirty="0">
                <a:latin typeface="Century Gothic" panose="020B0502020202020204" pitchFamily="34" charset="0"/>
              </a:rPr>
              <a:t>apply</a:t>
            </a:r>
            <a:r>
              <a:rPr lang="zh-CN" altLang="en-US" sz="1400" b="1" dirty="0">
                <a:latin typeface="Century Gothic" panose="020B0502020202020204" pitchFamily="34" charset="0"/>
              </a:rPr>
              <a:t> </a:t>
            </a:r>
            <a:r>
              <a:rPr lang="en-US" altLang="zh-CN" sz="1400" b="1" dirty="0">
                <a:latin typeface="Century Gothic" panose="020B0502020202020204" pitchFamily="34" charset="0"/>
              </a:rPr>
              <a:t>to</a:t>
            </a:r>
            <a:r>
              <a:rPr lang="zh-CN" altLang="en-US" sz="1400" b="1" dirty="0">
                <a:latin typeface="Century Gothic" panose="020B0502020202020204" pitchFamily="34" charset="0"/>
              </a:rPr>
              <a:t> </a:t>
            </a:r>
            <a:r>
              <a:rPr lang="en-US" altLang="zh-CN" sz="1400" b="1" dirty="0">
                <a:latin typeface="Century Gothic" panose="020B0502020202020204" pitchFamily="34" charset="0"/>
              </a:rPr>
              <a:t>the</a:t>
            </a:r>
            <a:r>
              <a:rPr lang="zh-CN" altLang="en-US" sz="1400" b="1" dirty="0">
                <a:latin typeface="Century Gothic" panose="020B0502020202020204" pitchFamily="34" charset="0"/>
              </a:rPr>
              <a:t> </a:t>
            </a:r>
            <a:r>
              <a:rPr lang="en-US" altLang="zh-CN" sz="1400" b="1" dirty="0">
                <a:latin typeface="Century Gothic" panose="020B0502020202020204" pitchFamily="34" charset="0"/>
              </a:rPr>
              <a:t>room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Century Gothic" panose="020B0502020202020204" pitchFamily="34" charset="0"/>
              </a:rPr>
              <a:t>The room will according to the plan to set the temperature, humidity or lighting to a suitable value.</a:t>
            </a:r>
            <a:endParaRPr lang="en-GB" sz="1400" b="1" dirty="0">
              <a:latin typeface="Century Gothic" panose="020B0502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8E146EC-41F2-034B-B221-A1A678583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731477"/>
            <a:ext cx="5904656" cy="29071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7AD4FFC-E494-F94F-A850-1CDA8671D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690656"/>
            <a:ext cx="2642523" cy="3192489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E147F7F8-F183-0441-B7FD-AA9C03A0F0F6}"/>
              </a:ext>
            </a:extLst>
          </p:cNvPr>
          <p:cNvSpPr txBox="1"/>
          <p:nvPr/>
        </p:nvSpPr>
        <p:spPr>
          <a:xfrm>
            <a:off x="8748464" y="-3173"/>
            <a:ext cx="3183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17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54314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FC7C4EE-94FA-314B-A1AB-F65204083D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 anchor="ctr"/>
          <a:lstStyle/>
          <a:p>
            <a:r>
              <a:rPr lang="en-GB" sz="2800" b="1" dirty="0">
                <a:latin typeface="Century Gothic" panose="020B0502020202020204" pitchFamily="34" charset="0"/>
              </a:rPr>
              <a:t>Heat Index &amp; Apparent Temperature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9EFC2FC-C886-0346-A89E-63633C92F7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79" y="673498"/>
            <a:ext cx="9144000" cy="288032"/>
          </a:xfrm>
        </p:spPr>
        <p:txBody>
          <a:bodyPr/>
          <a:lstStyle/>
          <a:p>
            <a:r>
              <a:rPr lang="en-GB" dirty="0"/>
              <a:t>For the intelligent to analyse and compare indoor and outdoor weather information</a:t>
            </a:r>
          </a:p>
        </p:txBody>
      </p:sp>
      <p:pic>
        <p:nvPicPr>
          <p:cNvPr id="16" name="Picture 4" descr="Apparent temperature according to the temperature and humidity.  ">
            <a:extLst>
              <a:ext uri="{FF2B5EF4-FFF2-40B4-BE49-F238E27FC236}">
                <a16:creationId xmlns:a16="http://schemas.microsoft.com/office/drawing/2014/main" id="{ED80BC66-52A4-7B44-B620-1D0A1E301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67" y="1380867"/>
            <a:ext cx="3310524" cy="236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8546E887-C148-5448-9D71-124C1C7313F9}"/>
              </a:ext>
            </a:extLst>
          </p:cNvPr>
          <p:cNvSpPr txBox="1"/>
          <p:nvPr/>
        </p:nvSpPr>
        <p:spPr>
          <a:xfrm>
            <a:off x="8825690" y="0"/>
            <a:ext cx="3183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18</a:t>
            </a:r>
            <a:endParaRPr lang="en-GB" sz="800" dirty="0"/>
          </a:p>
        </p:txBody>
      </p:sp>
      <p:sp>
        <p:nvSpPr>
          <p:cNvPr id="18" name="Cloud Callout 3">
            <a:extLst>
              <a:ext uri="{FF2B5EF4-FFF2-40B4-BE49-F238E27FC236}">
                <a16:creationId xmlns:a16="http://schemas.microsoft.com/office/drawing/2014/main" id="{F89EEE53-89B3-5C41-A466-A7844545FC02}"/>
              </a:ext>
            </a:extLst>
          </p:cNvPr>
          <p:cNvSpPr/>
          <p:nvPr/>
        </p:nvSpPr>
        <p:spPr>
          <a:xfrm rot="911224">
            <a:off x="7017111" y="806799"/>
            <a:ext cx="2009314" cy="1020550"/>
          </a:xfrm>
          <a:prstGeom prst="cloudCallout">
            <a:avLst>
              <a:gd name="adj1" fmla="val -32754"/>
              <a:gd name="adj2" fmla="val 838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900" dirty="0"/>
              <a:t>The algorithms adopt </a:t>
            </a:r>
          </a:p>
          <a:p>
            <a:r>
              <a:rPr lang="en-GB" sz="900" dirty="0"/>
              <a:t>with Cloud </a:t>
            </a:r>
            <a:r>
              <a:rPr lang="en-US" altLang="zh-CN" sz="900" dirty="0"/>
              <a:t>computing</a:t>
            </a:r>
            <a:r>
              <a:rPr lang="en-GB" sz="900" dirty="0"/>
              <a:t> Service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16BD3009-2CE5-E742-BFF0-37F356F03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1439258"/>
            <a:ext cx="3251111" cy="2229137"/>
          </a:xfrm>
          <a:prstGeom prst="rect">
            <a:avLst/>
          </a:prstGeom>
        </p:spPr>
      </p:pic>
      <p:pic>
        <p:nvPicPr>
          <p:cNvPr id="24" name="圖形 23">
            <a:extLst>
              <a:ext uri="{FF2B5EF4-FFF2-40B4-BE49-F238E27FC236}">
                <a16:creationId xmlns:a16="http://schemas.microsoft.com/office/drawing/2014/main" id="{94588F8C-F116-C94A-BDC2-90BFE0E6D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94084" y="2204422"/>
            <a:ext cx="1917700" cy="127000"/>
          </a:xfrm>
          <a:prstGeom prst="rect">
            <a:avLst/>
          </a:prstGeom>
        </p:spPr>
      </p:pic>
      <p:pic>
        <p:nvPicPr>
          <p:cNvPr id="26" name="圖形 25">
            <a:extLst>
              <a:ext uri="{FF2B5EF4-FFF2-40B4-BE49-F238E27FC236}">
                <a16:creationId xmlns:a16="http://schemas.microsoft.com/office/drawing/2014/main" id="{79E74B52-E372-6640-82B9-E06D66EF6A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94084" y="2419350"/>
            <a:ext cx="1955800" cy="30480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E8CAC7FD-A2D2-5149-9229-F4E3671FECBB}"/>
              </a:ext>
            </a:extLst>
          </p:cNvPr>
          <p:cNvSpPr txBox="1"/>
          <p:nvPr/>
        </p:nvSpPr>
        <p:spPr>
          <a:xfrm>
            <a:off x="6961896" y="2823569"/>
            <a:ext cx="2232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800" b="1" dirty="0">
                <a:latin typeface="Century Gothic" panose="020B0502020202020204" pitchFamily="34" charset="0"/>
              </a:rPr>
              <a:t>Among them, AT is somatosensory temperature (° C), T is air temperature (° C), e is water pressure (</a:t>
            </a:r>
            <a:r>
              <a:rPr kumimoji="1" lang="en-US" altLang="zh-HK" sz="800" b="1" dirty="0" err="1">
                <a:latin typeface="Century Gothic" panose="020B0502020202020204" pitchFamily="34" charset="0"/>
              </a:rPr>
              <a:t>hPa</a:t>
            </a:r>
            <a:r>
              <a:rPr kumimoji="1" lang="en-US" altLang="zh-HK" sz="800" b="1" dirty="0">
                <a:latin typeface="Century Gothic" panose="020B0502020202020204" pitchFamily="34" charset="0"/>
              </a:rPr>
              <a:t>), V is wind speed (m / sec), and RH is relative humidity (%).</a:t>
            </a:r>
            <a:endParaRPr kumimoji="1" lang="zh-HK" altLang="en-US" sz="800" b="1" dirty="0">
              <a:latin typeface="Century Gothic" panose="020B0502020202020204" pitchFamily="34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1BA6FD9-BEE0-F648-AAE9-1C7C9B7FC3E7}"/>
              </a:ext>
            </a:extLst>
          </p:cNvPr>
          <p:cNvSpPr txBox="1"/>
          <p:nvPr/>
        </p:nvSpPr>
        <p:spPr>
          <a:xfrm>
            <a:off x="1043608" y="4095043"/>
            <a:ext cx="7296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200" b="1" dirty="0">
                <a:latin typeface="Century Gothic" panose="020B0502020202020204" pitchFamily="34" charset="0"/>
              </a:rPr>
              <a:t>When the indoor temperature &gt;= 26.7C, the system will use the indoor temperature and humidity to calculate the heat index, and according to the heat index to control the AC to a suitable temperature.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200" b="1" dirty="0">
                <a:latin typeface="Century Gothic" panose="020B0502020202020204" pitchFamily="34" charset="0"/>
              </a:rPr>
              <a:t>Otherwise</a:t>
            </a:r>
            <a:r>
              <a:rPr kumimoji="1" lang="zh-CN" altLang="en-US" sz="1200" b="1" dirty="0">
                <a:latin typeface="Century Gothic" panose="020B0502020202020204" pitchFamily="34" charset="0"/>
              </a:rPr>
              <a:t> </a:t>
            </a:r>
            <a:r>
              <a:rPr kumimoji="1" lang="en-US" altLang="zh-CN" sz="1200" b="1" dirty="0">
                <a:latin typeface="Century Gothic" panose="020B0502020202020204" pitchFamily="34" charset="0"/>
              </a:rPr>
              <a:t>when</a:t>
            </a:r>
            <a:r>
              <a:rPr kumimoji="1" lang="zh-CN" altLang="en-US" sz="1200" b="1" dirty="0">
                <a:latin typeface="Century Gothic" panose="020B0502020202020204" pitchFamily="34" charset="0"/>
              </a:rPr>
              <a:t> </a:t>
            </a:r>
            <a:r>
              <a:rPr kumimoji="1" lang="en-US" altLang="zh-CN" sz="1200" b="1" dirty="0">
                <a:latin typeface="Century Gothic" panose="020B0502020202020204" pitchFamily="34" charset="0"/>
              </a:rPr>
              <a:t>&lt;</a:t>
            </a:r>
            <a:r>
              <a:rPr kumimoji="1" lang="zh-CN" altLang="en-US" sz="1200" b="1" dirty="0">
                <a:latin typeface="Century Gothic" panose="020B0502020202020204" pitchFamily="34" charset="0"/>
              </a:rPr>
              <a:t> </a:t>
            </a:r>
            <a:r>
              <a:rPr kumimoji="1" lang="en-US" altLang="zh-CN" sz="1200" b="1" dirty="0">
                <a:latin typeface="Century Gothic" panose="020B0502020202020204" pitchFamily="34" charset="0"/>
              </a:rPr>
              <a:t>26.7C, the system will use Apparent</a:t>
            </a:r>
            <a:r>
              <a:rPr kumimoji="1" lang="zh-CN" altLang="en-US" sz="1200" b="1" dirty="0">
                <a:latin typeface="Century Gothic" panose="020B0502020202020204" pitchFamily="34" charset="0"/>
              </a:rPr>
              <a:t> </a:t>
            </a:r>
            <a:r>
              <a:rPr kumimoji="1" lang="en-US" altLang="zh-CN" sz="1200" b="1" dirty="0">
                <a:latin typeface="Century Gothic" panose="020B0502020202020204" pitchFamily="34" charset="0"/>
              </a:rPr>
              <a:t>temperature, and according to the Apparent</a:t>
            </a:r>
            <a:r>
              <a:rPr kumimoji="1" lang="zh-CN" altLang="en-US" sz="1200" b="1" dirty="0">
                <a:latin typeface="Century Gothic" panose="020B0502020202020204" pitchFamily="34" charset="0"/>
              </a:rPr>
              <a:t> </a:t>
            </a:r>
            <a:r>
              <a:rPr kumimoji="1" lang="en-US" altLang="zh-CN" sz="1200" b="1" dirty="0">
                <a:latin typeface="Century Gothic" panose="020B0502020202020204" pitchFamily="34" charset="0"/>
              </a:rPr>
              <a:t>temperature to control the AC to a suitable temperature.</a:t>
            </a:r>
          </a:p>
        </p:txBody>
      </p:sp>
    </p:spTree>
    <p:extLst>
      <p:ext uri="{BB962C8B-B14F-4D97-AF65-F5344CB8AC3E}">
        <p14:creationId xmlns:p14="http://schemas.microsoft.com/office/powerpoint/2010/main" val="556207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&#10;">
            <a:extLst>
              <a:ext uri="{FF2B5EF4-FFF2-40B4-BE49-F238E27FC236}">
                <a16:creationId xmlns:a16="http://schemas.microsoft.com/office/drawing/2014/main" id="{A8B29B75-F4D5-C54A-8AFE-6403F0FEA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84219" y="-1311688"/>
            <a:ext cx="5127691" cy="748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9FAB2D0A-DE99-4748-A6AD-6ABDDC8F6E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zh-HK" dirty="0">
                <a:latin typeface="Century Gothic" panose="020B0502020202020204" pitchFamily="34" charset="0"/>
              </a:rPr>
              <a:t>Internet of Things Sensors</a:t>
            </a:r>
          </a:p>
        </p:txBody>
      </p:sp>
      <p:pic>
        <p:nvPicPr>
          <p:cNvPr id="5" name="Sample Video">
            <a:hlinkClick r:id="" action="ppaction://media"/>
            <a:extLst>
              <a:ext uri="{FF2B5EF4-FFF2-40B4-BE49-F238E27FC236}">
                <a16:creationId xmlns:a16="http://schemas.microsoft.com/office/drawing/2014/main" id="{0ABBA12A-CA6E-DF4E-BC3D-2BFAE501F3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0213" y="698327"/>
            <a:ext cx="5620844" cy="31617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EC90279-5AAC-634D-8102-31EBA6780F10}"/>
              </a:ext>
            </a:extLst>
          </p:cNvPr>
          <p:cNvSpPr/>
          <p:nvPr/>
        </p:nvSpPr>
        <p:spPr>
          <a:xfrm>
            <a:off x="1640213" y="4155926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HK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Install in different point within a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HK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Capture the data and return to the system real time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684B12B8-2825-9841-A0FD-080E7362944C}"/>
              </a:ext>
            </a:extLst>
          </p:cNvPr>
          <p:cNvSpPr txBox="1"/>
          <p:nvPr/>
        </p:nvSpPr>
        <p:spPr>
          <a:xfrm>
            <a:off x="8748464" y="-3173"/>
            <a:ext cx="3183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19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89395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sz="2800" b="1" dirty="0">
                <a:latin typeface="Century Gothic" panose="020B0502020202020204" pitchFamily="34" charset="0"/>
              </a:rPr>
              <a:t>Our Team</a:t>
            </a:r>
            <a:endParaRPr lang="zh-TW" alt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41" y="1344703"/>
            <a:ext cx="1138980" cy="113898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99" r="-800" b="-793"/>
          <a:stretch/>
        </p:blipFill>
        <p:spPr>
          <a:xfrm>
            <a:off x="9828584" y="-33512"/>
            <a:ext cx="5184576" cy="504056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0" t="9401" r="81800" b="73800"/>
          <a:stretch/>
        </p:blipFill>
        <p:spPr>
          <a:xfrm>
            <a:off x="1240690" y="1416624"/>
            <a:ext cx="829282" cy="995138"/>
          </a:xfrm>
          <a:prstGeom prst="ellipse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155" y="1331816"/>
            <a:ext cx="1138980" cy="113898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922" y="1331817"/>
            <a:ext cx="1138980" cy="113898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166" y="1332085"/>
            <a:ext cx="1138980" cy="113898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0" t="9799" r="18800" b="73402"/>
          <a:stretch/>
        </p:blipFill>
        <p:spPr>
          <a:xfrm>
            <a:off x="3019418" y="1403737"/>
            <a:ext cx="840021" cy="1008025"/>
          </a:xfrm>
          <a:prstGeom prst="ellipse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t="9341" r="51000" b="73860"/>
          <a:stretch/>
        </p:blipFill>
        <p:spPr>
          <a:xfrm>
            <a:off x="4925699" y="1403738"/>
            <a:ext cx="829281" cy="995138"/>
          </a:xfrm>
          <a:prstGeom prst="ellipse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00" t="30798" r="34200" b="52403"/>
          <a:stretch/>
        </p:blipFill>
        <p:spPr>
          <a:xfrm>
            <a:off x="6812232" y="1404005"/>
            <a:ext cx="869736" cy="1043683"/>
          </a:xfrm>
          <a:prstGeom prst="ellipse">
            <a:avLst/>
          </a:prstGeom>
        </p:spPr>
      </p:pic>
      <p:grpSp>
        <p:nvGrpSpPr>
          <p:cNvPr id="29" name="Group 53"/>
          <p:cNvGrpSpPr/>
          <p:nvPr/>
        </p:nvGrpSpPr>
        <p:grpSpPr>
          <a:xfrm>
            <a:off x="967420" y="2568664"/>
            <a:ext cx="1375822" cy="1176274"/>
            <a:chOff x="3779911" y="3237317"/>
            <a:chExt cx="1584177" cy="1477535"/>
          </a:xfrm>
        </p:grpSpPr>
        <p:sp>
          <p:nvSpPr>
            <p:cNvPr id="30" name="Text Placeholder 17"/>
            <p:cNvSpPr txBox="1">
              <a:spLocks/>
            </p:cNvSpPr>
            <p:nvPr/>
          </p:nvSpPr>
          <p:spPr>
            <a:xfrm>
              <a:off x="3779911" y="3237317"/>
              <a:ext cx="1584177" cy="47431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CHAN, </a:t>
              </a:r>
              <a:r>
                <a:rPr lang="en-US" sz="11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Shing</a:t>
              </a:r>
              <a:r>
                <a:rPr 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Wai</a:t>
              </a:r>
              <a:br>
                <a:rPr 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William </a:t>
              </a:r>
            </a:p>
          </p:txBody>
        </p:sp>
        <p:sp>
          <p:nvSpPr>
            <p:cNvPr id="31" name="Text Placeholder 18"/>
            <p:cNvSpPr txBox="1">
              <a:spLocks/>
            </p:cNvSpPr>
            <p:nvPr/>
          </p:nvSpPr>
          <p:spPr>
            <a:xfrm>
              <a:off x="3779911" y="3711633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100" b="1" dirty="0" err="1">
                  <a:solidFill>
                    <a:schemeClr val="accent1"/>
                  </a:solidFill>
                  <a:cs typeface="Arial" pitchFamily="34" charset="0"/>
                </a:rPr>
                <a:t>Yr</a:t>
              </a:r>
              <a:r>
                <a:rPr lang="en-US" sz="1100" b="1" dirty="0">
                  <a:solidFill>
                    <a:schemeClr val="accent1"/>
                  </a:solidFill>
                  <a:cs typeface="Arial" pitchFamily="34" charset="0"/>
                </a:rPr>
                <a:t> 2 - Student</a:t>
              </a:r>
            </a:p>
          </p:txBody>
        </p:sp>
        <p:sp>
          <p:nvSpPr>
            <p:cNvPr id="32" name="TextBox 56"/>
            <p:cNvSpPr txBox="1"/>
            <p:nvPr/>
          </p:nvSpPr>
          <p:spPr>
            <a:xfrm>
              <a:off x="3779911" y="3960977"/>
              <a:ext cx="1584177" cy="753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HD in Software Engineering</a:t>
              </a:r>
            </a:p>
            <a:p>
              <a:pPr algn="ctr"/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180140441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53"/>
          <p:cNvGrpSpPr/>
          <p:nvPr/>
        </p:nvGrpSpPr>
        <p:grpSpPr>
          <a:xfrm>
            <a:off x="2751517" y="2551897"/>
            <a:ext cx="1375822" cy="1180150"/>
            <a:chOff x="3779911" y="3232448"/>
            <a:chExt cx="1584177" cy="1482406"/>
          </a:xfrm>
        </p:grpSpPr>
        <p:sp>
          <p:nvSpPr>
            <p:cNvPr id="38" name="Text Placeholder 17"/>
            <p:cNvSpPr txBox="1">
              <a:spLocks/>
            </p:cNvSpPr>
            <p:nvPr/>
          </p:nvSpPr>
          <p:spPr>
            <a:xfrm>
              <a:off x="3779911" y="3232448"/>
              <a:ext cx="1584177" cy="474311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WONG, Man Yu</a:t>
              </a:r>
              <a:br>
                <a:rPr 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Henry</a:t>
              </a:r>
            </a:p>
          </p:txBody>
        </p:sp>
        <p:sp>
          <p:nvSpPr>
            <p:cNvPr id="39" name="Text Placeholder 18"/>
            <p:cNvSpPr txBox="1">
              <a:spLocks/>
            </p:cNvSpPr>
            <p:nvPr/>
          </p:nvSpPr>
          <p:spPr>
            <a:xfrm>
              <a:off x="3779911" y="3711633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100" b="1" dirty="0" err="1">
                  <a:solidFill>
                    <a:schemeClr val="accent1"/>
                  </a:solidFill>
                  <a:cs typeface="Arial" pitchFamily="34" charset="0"/>
                </a:rPr>
                <a:t>Yr</a:t>
              </a:r>
              <a:r>
                <a:rPr lang="en-US" sz="1100" b="1" dirty="0">
                  <a:solidFill>
                    <a:schemeClr val="accent1"/>
                  </a:solidFill>
                  <a:cs typeface="Arial" pitchFamily="34" charset="0"/>
                </a:rPr>
                <a:t> 2 - Student</a:t>
              </a:r>
            </a:p>
          </p:txBody>
        </p:sp>
        <p:sp>
          <p:nvSpPr>
            <p:cNvPr id="40" name="TextBox 56"/>
            <p:cNvSpPr txBox="1"/>
            <p:nvPr/>
          </p:nvSpPr>
          <p:spPr>
            <a:xfrm>
              <a:off x="3779911" y="3960978"/>
              <a:ext cx="1584177" cy="753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HD in Software Engineering</a:t>
              </a:r>
            </a:p>
            <a:p>
              <a:pPr algn="ctr"/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180101095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53"/>
          <p:cNvGrpSpPr/>
          <p:nvPr/>
        </p:nvGrpSpPr>
        <p:grpSpPr>
          <a:xfrm>
            <a:off x="4652067" y="2542718"/>
            <a:ext cx="1375822" cy="1189331"/>
            <a:chOff x="3779911" y="3220916"/>
            <a:chExt cx="1584177" cy="1493938"/>
          </a:xfrm>
        </p:grpSpPr>
        <p:sp>
          <p:nvSpPr>
            <p:cNvPr id="42" name="Text Placeholder 17"/>
            <p:cNvSpPr txBox="1">
              <a:spLocks/>
            </p:cNvSpPr>
            <p:nvPr/>
          </p:nvSpPr>
          <p:spPr>
            <a:xfrm>
              <a:off x="3779911" y="3220916"/>
              <a:ext cx="1584177" cy="485843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TSUI, Ming Chun Maverick</a:t>
              </a:r>
            </a:p>
          </p:txBody>
        </p:sp>
        <p:sp>
          <p:nvSpPr>
            <p:cNvPr id="43" name="Text Placeholder 18"/>
            <p:cNvSpPr txBox="1">
              <a:spLocks/>
            </p:cNvSpPr>
            <p:nvPr/>
          </p:nvSpPr>
          <p:spPr>
            <a:xfrm>
              <a:off x="3779911" y="3711633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100" b="1" dirty="0" err="1">
                  <a:solidFill>
                    <a:schemeClr val="accent1"/>
                  </a:solidFill>
                  <a:cs typeface="Arial" pitchFamily="34" charset="0"/>
                </a:rPr>
                <a:t>Yr</a:t>
              </a:r>
              <a:r>
                <a:rPr lang="en-US" sz="1100" b="1" dirty="0">
                  <a:solidFill>
                    <a:schemeClr val="accent1"/>
                  </a:solidFill>
                  <a:cs typeface="Arial" pitchFamily="34" charset="0"/>
                </a:rPr>
                <a:t> 2 - Student</a:t>
              </a:r>
            </a:p>
          </p:txBody>
        </p:sp>
        <p:sp>
          <p:nvSpPr>
            <p:cNvPr id="44" name="TextBox 56"/>
            <p:cNvSpPr txBox="1"/>
            <p:nvPr/>
          </p:nvSpPr>
          <p:spPr>
            <a:xfrm>
              <a:off x="3779911" y="3960978"/>
              <a:ext cx="1584177" cy="753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HD in Software Engineering</a:t>
              </a:r>
            </a:p>
            <a:p>
              <a:pPr algn="ctr"/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1800091510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53"/>
          <p:cNvGrpSpPr/>
          <p:nvPr/>
        </p:nvGrpSpPr>
        <p:grpSpPr>
          <a:xfrm>
            <a:off x="6553094" y="2542983"/>
            <a:ext cx="1375822" cy="1189332"/>
            <a:chOff x="3779911" y="3220914"/>
            <a:chExt cx="1584177" cy="1493940"/>
          </a:xfrm>
        </p:grpSpPr>
        <p:sp>
          <p:nvSpPr>
            <p:cNvPr id="46" name="Text Placeholder 17"/>
            <p:cNvSpPr txBox="1">
              <a:spLocks/>
            </p:cNvSpPr>
            <p:nvPr/>
          </p:nvSpPr>
          <p:spPr>
            <a:xfrm>
              <a:off x="3779911" y="3220914"/>
              <a:ext cx="1584177" cy="485844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HUI, Ping Yin</a:t>
              </a:r>
              <a:br>
                <a:rPr 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Ricky</a:t>
              </a:r>
            </a:p>
          </p:txBody>
        </p:sp>
        <p:sp>
          <p:nvSpPr>
            <p:cNvPr id="47" name="Text Placeholder 18"/>
            <p:cNvSpPr txBox="1">
              <a:spLocks/>
            </p:cNvSpPr>
            <p:nvPr/>
          </p:nvSpPr>
          <p:spPr>
            <a:xfrm>
              <a:off x="3779911" y="3711633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100" b="1" dirty="0">
                  <a:solidFill>
                    <a:schemeClr val="accent1"/>
                  </a:solidFill>
                  <a:cs typeface="Arial" pitchFamily="34" charset="0"/>
                </a:rPr>
                <a:t>Yr.2 - Student</a:t>
              </a:r>
            </a:p>
          </p:txBody>
        </p:sp>
        <p:sp>
          <p:nvSpPr>
            <p:cNvPr id="48" name="TextBox 56"/>
            <p:cNvSpPr txBox="1"/>
            <p:nvPr/>
          </p:nvSpPr>
          <p:spPr>
            <a:xfrm>
              <a:off x="3779911" y="3960978"/>
              <a:ext cx="1584177" cy="753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HD in Software Engineering</a:t>
              </a:r>
            </a:p>
            <a:p>
              <a:pPr algn="ctr"/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180216821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57" name="圖片 5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9" t="74195" r="66491" b="9006"/>
          <a:stretch/>
        </p:blipFill>
        <p:spPr>
          <a:xfrm>
            <a:off x="6703580" y="4083918"/>
            <a:ext cx="360040" cy="432048"/>
          </a:xfrm>
          <a:prstGeom prst="rect">
            <a:avLst/>
          </a:prstGeom>
        </p:spPr>
      </p:pic>
      <p:grpSp>
        <p:nvGrpSpPr>
          <p:cNvPr id="60" name="Group 53"/>
          <p:cNvGrpSpPr/>
          <p:nvPr/>
        </p:nvGrpSpPr>
        <p:grpSpPr>
          <a:xfrm>
            <a:off x="7165598" y="4210372"/>
            <a:ext cx="1375823" cy="719543"/>
            <a:chOff x="3779910" y="3327771"/>
            <a:chExt cx="1584178" cy="903831"/>
          </a:xfrm>
        </p:grpSpPr>
        <p:sp>
          <p:nvSpPr>
            <p:cNvPr id="61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3186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WONG, Hang-chit</a:t>
              </a:r>
            </a:p>
          </p:txBody>
        </p:sp>
        <p:sp>
          <p:nvSpPr>
            <p:cNvPr id="62" name="Text Placeholder 18"/>
            <p:cNvSpPr txBox="1">
              <a:spLocks/>
            </p:cNvSpPr>
            <p:nvPr/>
          </p:nvSpPr>
          <p:spPr>
            <a:xfrm>
              <a:off x="3779911" y="3711633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800" b="1" dirty="0">
                  <a:solidFill>
                    <a:schemeClr val="accent1"/>
                  </a:solidFill>
                  <a:cs typeface="Arial" pitchFamily="34" charset="0"/>
                </a:rPr>
                <a:t>Lecturer</a:t>
              </a:r>
            </a:p>
          </p:txBody>
        </p:sp>
        <p:sp>
          <p:nvSpPr>
            <p:cNvPr id="63" name="TextBox 56"/>
            <p:cNvSpPr txBox="1"/>
            <p:nvPr/>
          </p:nvSpPr>
          <p:spPr>
            <a:xfrm>
              <a:off x="3779910" y="3960979"/>
              <a:ext cx="1584177" cy="270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IVE(Chai Wan), HKSAR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8" name="文字方塊 67"/>
          <p:cNvSpPr txBox="1"/>
          <p:nvPr/>
        </p:nvSpPr>
        <p:spPr>
          <a:xfrm>
            <a:off x="6660231" y="3757275"/>
            <a:ext cx="2272087" cy="2616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/>
              <a:t>Supervisors</a:t>
            </a:r>
            <a:endParaRPr lang="zh-TW" altLang="en-US" sz="1050" dirty="0"/>
          </a:p>
        </p:txBody>
      </p:sp>
      <p:sp>
        <p:nvSpPr>
          <p:cNvPr id="74" name="矩形 73"/>
          <p:cNvSpPr/>
          <p:nvPr/>
        </p:nvSpPr>
        <p:spPr>
          <a:xfrm>
            <a:off x="0" y="5007047"/>
            <a:ext cx="1691680" cy="15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" dirty="0"/>
              <a:t>People vector created by </a:t>
            </a:r>
            <a:r>
              <a:rPr lang="en-US" altLang="zh-TW" sz="400" dirty="0" err="1"/>
              <a:t>Sapann</a:t>
            </a:r>
            <a:r>
              <a:rPr lang="en-US" altLang="zh-TW" sz="400" dirty="0"/>
              <a:t>-Design - www.freepik.com</a:t>
            </a:r>
            <a:endParaRPr lang="zh-TW" altLang="en-US" sz="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C47F04E-948E-244C-93FB-8973A1C78988}"/>
              </a:ext>
            </a:extLst>
          </p:cNvPr>
          <p:cNvSpPr txBox="1"/>
          <p:nvPr/>
        </p:nvSpPr>
        <p:spPr>
          <a:xfrm>
            <a:off x="8892480" y="-3173"/>
            <a:ext cx="174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54994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D7C546-DDBD-E84C-949C-03091DCD41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9792" y="2499742"/>
            <a:ext cx="3744416" cy="576063"/>
          </a:xfrm>
        </p:spPr>
        <p:txBody>
          <a:bodyPr anchor="ctr"/>
          <a:lstStyle/>
          <a:p>
            <a:r>
              <a:rPr lang="en-GB" sz="2800" dirty="0">
                <a:latin typeface="Century Gothic" panose="020B0502020202020204" pitchFamily="34" charset="0"/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4B6EB-E590-FB45-8B60-B0465B770E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9644" y="3075806"/>
            <a:ext cx="3744416" cy="288032"/>
          </a:xfrm>
        </p:spPr>
        <p:txBody>
          <a:bodyPr/>
          <a:lstStyle/>
          <a:p>
            <a:r>
              <a:rPr lang="en-GB" dirty="0"/>
              <a:t>More information, visit the project web site</a:t>
            </a:r>
          </a:p>
          <a:p>
            <a:r>
              <a:rPr lang="en-US" altLang="zh-HK" dirty="0">
                <a:hlinkClick r:id="rId2"/>
              </a:rPr>
              <a:t>http://13.75.55.240/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2294D-ABE8-40D2-B33F-0DC600A2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1" y="1278474"/>
            <a:ext cx="1177901" cy="118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81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sz="2800" b="1" dirty="0">
                <a:latin typeface="Century Gothic" panose="020B0502020202020204" pitchFamily="34" charset="0"/>
              </a:rPr>
              <a:t>Agenda</a:t>
            </a:r>
            <a:endParaRPr lang="zh-TW" alt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0" name="Text Placeholder 17"/>
          <p:cNvSpPr txBox="1">
            <a:spLocks/>
          </p:cNvSpPr>
          <p:nvPr/>
        </p:nvSpPr>
        <p:spPr>
          <a:xfrm>
            <a:off x="683568" y="1530847"/>
            <a:ext cx="7776864" cy="37760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  Project Overview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C47F04E-948E-244C-93FB-8973A1C78988}"/>
              </a:ext>
            </a:extLst>
          </p:cNvPr>
          <p:cNvSpPr txBox="1"/>
          <p:nvPr/>
        </p:nvSpPr>
        <p:spPr>
          <a:xfrm>
            <a:off x="8892480" y="-3173"/>
            <a:ext cx="174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3</a:t>
            </a:r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8E1E692E-2A08-6440-B458-90D9D05CD182}"/>
              </a:ext>
            </a:extLst>
          </p:cNvPr>
          <p:cNvSpPr txBox="1">
            <a:spLocks/>
          </p:cNvSpPr>
          <p:nvPr/>
        </p:nvSpPr>
        <p:spPr>
          <a:xfrm>
            <a:off x="683568" y="2018117"/>
            <a:ext cx="7128792" cy="37760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 Design 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Concept</a:t>
            </a:r>
            <a:endParaRPr lang="en-U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0" name="Text Placeholder 17">
            <a:extLst>
              <a:ext uri="{FF2B5EF4-FFF2-40B4-BE49-F238E27FC236}">
                <a16:creationId xmlns:a16="http://schemas.microsoft.com/office/drawing/2014/main" id="{527E6947-A989-6D47-A8C4-ABA78058144F}"/>
              </a:ext>
            </a:extLst>
          </p:cNvPr>
          <p:cNvSpPr txBox="1">
            <a:spLocks/>
          </p:cNvSpPr>
          <p:nvPr/>
        </p:nvSpPr>
        <p:spPr>
          <a:xfrm>
            <a:off x="683568" y="2505387"/>
            <a:ext cx="6480720" cy="37760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3.  System 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Structure</a:t>
            </a:r>
            <a:endParaRPr lang="en-U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8858DB2D-CBD8-BA4A-B3BD-F146E4EDB157}"/>
              </a:ext>
            </a:extLst>
          </p:cNvPr>
          <p:cNvSpPr txBox="1">
            <a:spLocks/>
          </p:cNvSpPr>
          <p:nvPr/>
        </p:nvSpPr>
        <p:spPr>
          <a:xfrm>
            <a:off x="683568" y="2992657"/>
            <a:ext cx="6120680" cy="37760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 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Implementation</a:t>
            </a:r>
            <a:endParaRPr lang="en-U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968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4" descr="1587364590">
            <a:hlinkClick r:id="" action="ppaction://media"/>
            <a:extLst>
              <a:ext uri="{FF2B5EF4-FFF2-40B4-BE49-F238E27FC236}">
                <a16:creationId xmlns:a16="http://schemas.microsoft.com/office/drawing/2014/main" id="{D371BD01-6A35-EA4B-A597-87C41D94EB06}"/>
              </a:ext>
            </a:extLst>
          </p:cNvPr>
          <p:cNvPicPr>
            <a:picLocks noGrp="1" noChangeAspect="1"/>
          </p:cNvPicPr>
          <p:nvPr>
            <p:ph type="pic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-205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0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0606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sz="2800" b="1" dirty="0">
                <a:latin typeface="Century Gothic" panose="020B0502020202020204" pitchFamily="34" charset="0"/>
              </a:rPr>
              <a:t>System stakeholders</a:t>
            </a:r>
            <a:endParaRPr lang="ko-KR" altLang="en-US" sz="2800" b="1" dirty="0">
              <a:latin typeface="Century Gothic" panose="020B0502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87F05B4-A0A3-1D4C-8FAA-12D402CDA83F}"/>
              </a:ext>
            </a:extLst>
          </p:cNvPr>
          <p:cNvGrpSpPr/>
          <p:nvPr/>
        </p:nvGrpSpPr>
        <p:grpSpPr>
          <a:xfrm>
            <a:off x="4788024" y="3528310"/>
            <a:ext cx="4608512" cy="693414"/>
            <a:chOff x="4788024" y="2441160"/>
            <a:chExt cx="4608512" cy="693414"/>
          </a:xfrm>
        </p:grpSpPr>
        <p:sp>
          <p:nvSpPr>
            <p:cNvPr id="4" name="Oval 3"/>
            <p:cNvSpPr/>
            <p:nvPr/>
          </p:nvSpPr>
          <p:spPr>
            <a:xfrm>
              <a:off x="4788024" y="2441160"/>
              <a:ext cx="693414" cy="6934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5528139" y="2465338"/>
              <a:ext cx="3868397" cy="645059"/>
              <a:chOff x="1448989" y="1564503"/>
              <a:chExt cx="3996697" cy="645059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1455395" y="1871008"/>
                <a:ext cx="3990291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Maintain best indoor environment</a:t>
                </a:r>
                <a:endPara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448989" y="1564503"/>
                <a:ext cx="3030085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accent1">
                        <a:lumMod val="50000"/>
                      </a:schemeClr>
                    </a:solidFill>
                    <a:cs typeface="Arial" pitchFamily="34" charset="0"/>
                  </a:rPr>
                  <a:t>System Intelligent</a:t>
                </a:r>
                <a:endParaRPr lang="ko-KR" altLang="en-US" sz="1600" b="1" dirty="0">
                  <a:solidFill>
                    <a:schemeClr val="accent1">
                      <a:lumMod val="50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4" name="Oval 50">
              <a:extLst>
                <a:ext uri="{FF2B5EF4-FFF2-40B4-BE49-F238E27FC236}">
                  <a16:creationId xmlns:a16="http://schemas.microsoft.com/office/drawing/2014/main" id="{58FF01A8-20E4-E74E-8051-EDFEC9F804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5359" y="2607867"/>
              <a:ext cx="318743" cy="360000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84D3AE-69E6-F54E-9609-926A36192BD6}"/>
              </a:ext>
            </a:extLst>
          </p:cNvPr>
          <p:cNvGrpSpPr/>
          <p:nvPr/>
        </p:nvGrpSpPr>
        <p:grpSpPr>
          <a:xfrm>
            <a:off x="2696724" y="2664070"/>
            <a:ext cx="3750551" cy="693414"/>
            <a:chOff x="1115288" y="3539127"/>
            <a:chExt cx="3750551" cy="693414"/>
          </a:xfrm>
        </p:grpSpPr>
        <p:sp>
          <p:nvSpPr>
            <p:cNvPr id="6" name="Oval 5"/>
            <p:cNvSpPr/>
            <p:nvPr/>
          </p:nvSpPr>
          <p:spPr>
            <a:xfrm>
              <a:off x="1115288" y="3539127"/>
              <a:ext cx="693414" cy="6934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927843" y="3576514"/>
              <a:ext cx="2937996" cy="623938"/>
              <a:chOff x="1443636" y="1564503"/>
              <a:chExt cx="3035438" cy="623938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443636" y="1849887"/>
                <a:ext cx="3023679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Reflect the “feeling”</a:t>
                </a:r>
                <a:endPara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448989" y="1564503"/>
                <a:ext cx="3030085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accent1">
                        <a:lumMod val="50000"/>
                      </a:schemeClr>
                    </a:solidFill>
                    <a:cs typeface="Arial" pitchFamily="34" charset="0"/>
                  </a:rPr>
                  <a:t>Room user</a:t>
                </a:r>
                <a:endParaRPr lang="ko-KR" altLang="en-US" sz="1600" b="1" dirty="0">
                  <a:solidFill>
                    <a:schemeClr val="accent1">
                      <a:lumMod val="50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" name="Round Same Side Corner Rectangle 8">
              <a:extLst>
                <a:ext uri="{FF2B5EF4-FFF2-40B4-BE49-F238E27FC236}">
                  <a16:creationId xmlns:a16="http://schemas.microsoft.com/office/drawing/2014/main" id="{3C161993-7F9D-3F48-9AE3-9C69D6EBEC56}"/>
                </a:ext>
              </a:extLst>
            </p:cNvPr>
            <p:cNvSpPr/>
            <p:nvPr/>
          </p:nvSpPr>
          <p:spPr>
            <a:xfrm>
              <a:off x="1284499" y="3675638"/>
              <a:ext cx="354992" cy="355536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94AFF5-9087-E840-91E5-B936831245E6}"/>
              </a:ext>
            </a:extLst>
          </p:cNvPr>
          <p:cNvGrpSpPr/>
          <p:nvPr/>
        </p:nvGrpSpPr>
        <p:grpSpPr>
          <a:xfrm>
            <a:off x="672723" y="1659016"/>
            <a:ext cx="5555462" cy="724687"/>
            <a:chOff x="672724" y="1659016"/>
            <a:chExt cx="5255040" cy="724687"/>
          </a:xfrm>
        </p:grpSpPr>
        <p:sp>
          <p:nvSpPr>
            <p:cNvPr id="5" name="Oval 4"/>
            <p:cNvSpPr/>
            <p:nvPr/>
          </p:nvSpPr>
          <p:spPr>
            <a:xfrm>
              <a:off x="672724" y="1690289"/>
              <a:ext cx="693414" cy="6934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428601" y="1659016"/>
              <a:ext cx="4499163" cy="714325"/>
              <a:chOff x="1448989" y="1564503"/>
              <a:chExt cx="4648382" cy="71432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451103" y="1940274"/>
                <a:ext cx="4646268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Sensor management and scheduling control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448989" y="1564503"/>
                <a:ext cx="3030085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accent1">
                        <a:lumMod val="50000"/>
                      </a:schemeClr>
                    </a:solidFill>
                    <a:cs typeface="Arial" pitchFamily="34" charset="0"/>
                  </a:rPr>
                  <a:t>Estate Management</a:t>
                </a:r>
                <a:endParaRPr lang="ko-KR" altLang="en-US" sz="1600" b="1" dirty="0">
                  <a:solidFill>
                    <a:schemeClr val="accent1">
                      <a:lumMod val="50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D8EF476C-54DB-5745-AD0A-3F7D1C7C5A8A}"/>
                </a:ext>
              </a:extLst>
            </p:cNvPr>
            <p:cNvSpPr/>
            <p:nvPr/>
          </p:nvSpPr>
          <p:spPr>
            <a:xfrm>
              <a:off x="833540" y="1851407"/>
              <a:ext cx="371782" cy="371178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14213B7-B025-E344-99FF-DD484098901D}"/>
              </a:ext>
            </a:extLst>
          </p:cNvPr>
          <p:cNvSpPr txBox="1"/>
          <p:nvPr/>
        </p:nvSpPr>
        <p:spPr>
          <a:xfrm>
            <a:off x="8892480" y="-3173"/>
            <a:ext cx="174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3"/>
          <p:cNvSpPr txBox="1">
            <a:spLocks/>
          </p:cNvSpPr>
          <p:nvPr/>
        </p:nvSpPr>
        <p:spPr>
          <a:xfrm>
            <a:off x="0" y="135359"/>
            <a:ext cx="4427984" cy="7082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indent="0" algn="r">
              <a:spcBef>
                <a:spcPct val="20000"/>
              </a:spcBef>
              <a:buFont typeface="Arial" pitchFamily="34" charset="0"/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800" dirty="0"/>
              <a:t>Hardware architecture</a:t>
            </a:r>
            <a:endParaRPr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FA3A13-6F62-AC40-AC3E-87EE486352B7}"/>
              </a:ext>
            </a:extLst>
          </p:cNvPr>
          <p:cNvSpPr txBox="1"/>
          <p:nvPr/>
        </p:nvSpPr>
        <p:spPr>
          <a:xfrm>
            <a:off x="8892480" y="-3173"/>
            <a:ext cx="174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6</a:t>
            </a:r>
            <a:endParaRPr lang="en-GB" sz="800" dirty="0"/>
          </a:p>
        </p:txBody>
      </p:sp>
      <p:pic>
        <p:nvPicPr>
          <p:cNvPr id="3" name="圖片 2" descr="一張含有 地圖 的圖片&#10;&#10;自動產生的描述">
            <a:extLst>
              <a:ext uri="{FF2B5EF4-FFF2-40B4-BE49-F238E27FC236}">
                <a16:creationId xmlns:a16="http://schemas.microsoft.com/office/drawing/2014/main" id="{5D7B6EAD-4FF5-2145-88AA-9939E0A57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00" y="692996"/>
            <a:ext cx="6682981" cy="44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87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4">
            <a:extLst>
              <a:ext uri="{FF2B5EF4-FFF2-40B4-BE49-F238E27FC236}">
                <a16:creationId xmlns:a16="http://schemas.microsoft.com/office/drawing/2014/main" id="{CE551744-0049-1D4C-877C-2CD779873DB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819" y="128099"/>
            <a:ext cx="6685308" cy="5015401"/>
          </a:xfrm>
          <a:prstGeom prst="rect">
            <a:avLst/>
          </a:prstGeom>
        </p:spPr>
      </p:pic>
      <p:sp>
        <p:nvSpPr>
          <p:cNvPr id="6" name="Text Placeholder 13"/>
          <p:cNvSpPr txBox="1">
            <a:spLocks/>
          </p:cNvSpPr>
          <p:nvPr/>
        </p:nvSpPr>
        <p:spPr>
          <a:xfrm>
            <a:off x="-600087" y="120850"/>
            <a:ext cx="4392488" cy="799698"/>
          </a:xfrm>
          <a:prstGeom prst="rect">
            <a:avLst/>
          </a:prstGeom>
        </p:spPr>
        <p:txBody>
          <a:bodyPr anchor="ctr"/>
          <a:lstStyle>
            <a:lvl1pPr indent="0" algn="ctr">
              <a:spcBef>
                <a:spcPct val="20000"/>
              </a:spcBef>
              <a:buFont typeface="Arial" pitchFamily="34" charset="0"/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sz="2800" dirty="0"/>
              <a:t>System Architecture</a:t>
            </a:r>
            <a:endParaRPr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3293E-E866-2C46-96DF-F5A1B1D29FF0}"/>
              </a:ext>
            </a:extLst>
          </p:cNvPr>
          <p:cNvSpPr txBox="1"/>
          <p:nvPr/>
        </p:nvSpPr>
        <p:spPr>
          <a:xfrm>
            <a:off x="8892480" y="-3173"/>
            <a:ext cx="174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7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527571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3"/>
          <p:cNvSpPr txBox="1">
            <a:spLocks/>
          </p:cNvSpPr>
          <p:nvPr/>
        </p:nvSpPr>
        <p:spPr>
          <a:xfrm>
            <a:off x="25192" y="120030"/>
            <a:ext cx="4402792" cy="607423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indent="0" algn="ctr">
              <a:spcBef>
                <a:spcPct val="20000"/>
              </a:spcBef>
              <a:buFont typeface="Arial" pitchFamily="34" charset="0"/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sz="2400" dirty="0"/>
              <a:t>System Workflow (Overview)</a:t>
            </a:r>
            <a:endParaRPr lang="en-US" altLang="ko-KR" sz="24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A565801-A7FD-A14E-B4AC-FFC25162E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466" y="727452"/>
            <a:ext cx="5413866" cy="43953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1471B4-1AA1-1D46-A2D1-3CE8A1064A57}"/>
              </a:ext>
            </a:extLst>
          </p:cNvPr>
          <p:cNvSpPr txBox="1"/>
          <p:nvPr/>
        </p:nvSpPr>
        <p:spPr>
          <a:xfrm>
            <a:off x="8892480" y="-3173"/>
            <a:ext cx="174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8</a:t>
            </a:r>
            <a:endParaRPr lang="en-GB" sz="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B6979D5-6324-9B41-A922-CBFDC767BEE9}"/>
              </a:ext>
            </a:extLst>
          </p:cNvPr>
          <p:cNvSpPr txBox="1"/>
          <p:nvPr/>
        </p:nvSpPr>
        <p:spPr>
          <a:xfrm>
            <a:off x="3021638" y="2310697"/>
            <a:ext cx="59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dirty="0"/>
              <a:t>Prepare</a:t>
            </a:r>
            <a:endParaRPr kumimoji="1" lang="zh-HK" altLang="en-US" sz="9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F67682D-6216-AE46-B47C-BB786DB0783D}"/>
              </a:ext>
            </a:extLst>
          </p:cNvPr>
          <p:cNvSpPr/>
          <p:nvPr/>
        </p:nvSpPr>
        <p:spPr>
          <a:xfrm>
            <a:off x="1440328" y="1762970"/>
            <a:ext cx="384138" cy="22983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/>
              <a:t>2</a:t>
            </a:r>
            <a:endParaRPr kumimoji="1" lang="zh-HK" altLang="en-US" b="1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DD173B6-C6DD-4F46-B1BB-C721F8372A45}"/>
              </a:ext>
            </a:extLst>
          </p:cNvPr>
          <p:cNvSpPr/>
          <p:nvPr/>
        </p:nvSpPr>
        <p:spPr>
          <a:xfrm>
            <a:off x="2034519" y="698764"/>
            <a:ext cx="384138" cy="22983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/>
              <a:t>1</a:t>
            </a:r>
            <a:endParaRPr kumimoji="1" lang="zh-HK" altLang="en-US" b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C10D6B2-CA1A-D44A-A8AD-38494F088C8B}"/>
              </a:ext>
            </a:extLst>
          </p:cNvPr>
          <p:cNvSpPr/>
          <p:nvPr/>
        </p:nvSpPr>
        <p:spPr>
          <a:xfrm>
            <a:off x="4147261" y="1707654"/>
            <a:ext cx="384138" cy="22983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/>
              <a:t>3</a:t>
            </a:r>
            <a:endParaRPr kumimoji="1" lang="zh-HK" altLang="en-US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5795CC5-95B9-F14A-9328-CF16B93FF246}"/>
              </a:ext>
            </a:extLst>
          </p:cNvPr>
          <p:cNvSpPr/>
          <p:nvPr/>
        </p:nvSpPr>
        <p:spPr>
          <a:xfrm>
            <a:off x="6470056" y="1707654"/>
            <a:ext cx="384138" cy="22983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/>
              <a:t>4</a:t>
            </a:r>
            <a:endParaRPr kumimoji="1" lang="zh-HK" altLang="en-US" b="1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9957D6E-C57A-304B-81AC-882B35BC21EE}"/>
              </a:ext>
            </a:extLst>
          </p:cNvPr>
          <p:cNvSpPr/>
          <p:nvPr/>
        </p:nvSpPr>
        <p:spPr>
          <a:xfrm>
            <a:off x="5796136" y="2925120"/>
            <a:ext cx="384138" cy="22983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/>
              <a:t>5</a:t>
            </a:r>
            <a:endParaRPr kumimoji="1" lang="zh-HK" altLang="en-US" b="1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E721858-2831-5B41-B230-54A3A17C9A66}"/>
              </a:ext>
            </a:extLst>
          </p:cNvPr>
          <p:cNvSpPr/>
          <p:nvPr/>
        </p:nvSpPr>
        <p:spPr>
          <a:xfrm>
            <a:off x="5796136" y="4301131"/>
            <a:ext cx="384138" cy="22983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/>
              <a:t>5</a:t>
            </a:r>
            <a:endParaRPr kumimoji="1" lang="zh-HK" altLang="en-US" b="1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BF8D0E8-F751-A849-9DC1-F64851760790}"/>
              </a:ext>
            </a:extLst>
          </p:cNvPr>
          <p:cNvSpPr/>
          <p:nvPr/>
        </p:nvSpPr>
        <p:spPr>
          <a:xfrm>
            <a:off x="2226588" y="3817053"/>
            <a:ext cx="384138" cy="22983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/>
              <a:t>4</a:t>
            </a:r>
            <a:endParaRPr kumimoji="1" lang="zh-HK" altLang="en-US" b="1" dirty="0"/>
          </a:p>
        </p:txBody>
      </p:sp>
    </p:spTree>
    <p:extLst>
      <p:ext uri="{BB962C8B-B14F-4D97-AF65-F5344CB8AC3E}">
        <p14:creationId xmlns:p14="http://schemas.microsoft.com/office/powerpoint/2010/main" val="3819248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3"/>
          <p:cNvSpPr txBox="1">
            <a:spLocks/>
          </p:cNvSpPr>
          <p:nvPr/>
        </p:nvSpPr>
        <p:spPr>
          <a:xfrm>
            <a:off x="25191" y="120030"/>
            <a:ext cx="4690825" cy="607423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indent="0" algn="ctr">
              <a:spcBef>
                <a:spcPct val="20000"/>
              </a:spcBef>
              <a:buFont typeface="Arial" pitchFamily="34" charset="0"/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sz="2400" dirty="0"/>
              <a:t>System Workflow (Case Study)</a:t>
            </a:r>
            <a:endParaRPr lang="en-US" altLang="ko-KR" sz="2400" dirty="0"/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D5DAA817-DFA3-7846-AD81-C22594DE1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295" y="627534"/>
            <a:ext cx="6228885" cy="45030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1471B4-1AA1-1D46-A2D1-3CE8A1064A57}"/>
              </a:ext>
            </a:extLst>
          </p:cNvPr>
          <p:cNvSpPr txBox="1"/>
          <p:nvPr/>
        </p:nvSpPr>
        <p:spPr>
          <a:xfrm>
            <a:off x="8892480" y="-3173"/>
            <a:ext cx="174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9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92812872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538</Words>
  <Application>Microsoft Macintosh PowerPoint</Application>
  <PresentationFormat>如螢幕大小 (16:9)</PresentationFormat>
  <Paragraphs>115</Paragraphs>
  <Slides>20</Slides>
  <Notes>3</Notes>
  <HiddenSlides>0</HiddenSlides>
  <MMClips>2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Gothic</vt:lpstr>
      <vt:lpstr>Cover and End Slide Master</vt:lpstr>
      <vt:lpstr>Contents Slide Master</vt:lpstr>
      <vt:lpstr>Section Break Slide Master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 Wong</dc:creator>
  <cp:lastModifiedBy>CHAN Shing Wai</cp:lastModifiedBy>
  <cp:revision>74</cp:revision>
  <dcterms:created xsi:type="dcterms:W3CDTF">2020-05-25T06:42:23Z</dcterms:created>
  <dcterms:modified xsi:type="dcterms:W3CDTF">2020-05-25T15:13:25Z</dcterms:modified>
</cp:coreProperties>
</file>